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theme/themeOverride5.xml" ContentType="application/vnd.openxmlformats-officedocument.themeOverr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7.xml" ContentType="application/vnd.openxmlformats-officedocument.drawingml.chart+xml"/>
  <Override PartName="/ppt/notesSlides/notesSlide7.xml" ContentType="application/vnd.openxmlformats-officedocument.presentationml.notesSlide+xml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charts/chart8.xml" ContentType="application/vnd.openxmlformats-officedocument.drawingml.chart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6.xml" ContentType="application/vnd.openxmlformats-officedocument.drawingml.chart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theme/themeOverride3.xml" ContentType="application/vnd.openxmlformats-officedocument.themeOverr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9.xml" ContentType="application/vnd.openxmlformats-officedocument.drawingml.chart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theme/themeOverride4.xml" ContentType="application/vnd.openxmlformats-officedocument.themeOverr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4" r:id="rId26"/>
    <p:sldId id="285" r:id="rId27"/>
    <p:sldId id="280" r:id="rId28"/>
    <p:sldId id="282" r:id="rId29"/>
    <p:sldId id="281" r:id="rId30"/>
    <p:sldId id="286" r:id="rId31"/>
    <p:sldId id="287" r:id="rId32"/>
    <p:sldId id="292" r:id="rId33"/>
    <p:sldId id="293" r:id="rId34"/>
    <p:sldId id="294" r:id="rId35"/>
    <p:sldId id="319" r:id="rId36"/>
    <p:sldId id="320" r:id="rId37"/>
    <p:sldId id="288" r:id="rId38"/>
    <p:sldId id="289" r:id="rId39"/>
    <p:sldId id="290" r:id="rId40"/>
    <p:sldId id="291" r:id="rId41"/>
    <p:sldId id="283" r:id="rId42"/>
    <p:sldId id="295" r:id="rId43"/>
    <p:sldId id="296" r:id="rId44"/>
    <p:sldId id="298" r:id="rId45"/>
    <p:sldId id="297" r:id="rId46"/>
    <p:sldId id="299" r:id="rId47"/>
    <p:sldId id="300" r:id="rId48"/>
    <p:sldId id="301" r:id="rId49"/>
    <p:sldId id="303" r:id="rId50"/>
    <p:sldId id="304" r:id="rId51"/>
    <p:sldId id="305" r:id="rId52"/>
    <p:sldId id="306" r:id="rId53"/>
    <p:sldId id="307" r:id="rId54"/>
    <p:sldId id="308" r:id="rId55"/>
    <p:sldId id="310" r:id="rId56"/>
    <p:sldId id="311" r:id="rId57"/>
    <p:sldId id="312" r:id="rId58"/>
    <p:sldId id="316" r:id="rId59"/>
    <p:sldId id="315" r:id="rId60"/>
    <p:sldId id="309" r:id="rId61"/>
    <p:sldId id="318" r:id="rId62"/>
    <p:sldId id="317" r:id="rId63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C50"/>
    <a:srgbClr val="8A0000"/>
    <a:srgbClr val="BD372C"/>
    <a:srgbClr val="B2392E"/>
    <a:srgbClr val="FFCC66"/>
    <a:srgbClr val="006600"/>
    <a:srgbClr val="5C1F00"/>
    <a:srgbClr val="01991E"/>
    <a:srgbClr val="FFCC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043" autoAdjust="0"/>
  </p:normalViewPr>
  <p:slideViewPr>
    <p:cSldViewPr>
      <p:cViewPr varScale="1">
        <p:scale>
          <a:sx n="51" d="100"/>
          <a:sy n="51" d="100"/>
        </p:scale>
        <p:origin x="-191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Worksheet2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Worksheet4.xlsx"/><Relationship Id="rId1" Type="http://schemas.openxmlformats.org/officeDocument/2006/relationships/themeOverride" Target="../theme/themeOverride2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5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Worksheet6.xlsx"/><Relationship Id="rId1" Type="http://schemas.openxmlformats.org/officeDocument/2006/relationships/themeOverride" Target="../theme/themeOverride3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Worksheet7.xlsx"/><Relationship Id="rId1" Type="http://schemas.openxmlformats.org/officeDocument/2006/relationships/themeOverride" Target="../theme/themeOverride4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8.xlsx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Worksheet9.xlsx"/><Relationship Id="rId1" Type="http://schemas.openxmlformats.org/officeDocument/2006/relationships/themeOverride" Target="../theme/themeOverrid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pt-PT"/>
  <c:style val="20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Folha1!$B$1</c:f>
              <c:strCache>
                <c:ptCount val="1"/>
                <c:pt idx="0">
                  <c:v>Precisão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spPr>
              <a:gradFill flip="none" rotWithShape="1"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1"/>
                <a:tileRect/>
              </a:gradFill>
              <a:ln w="9525" cap="flat" cmpd="sng" algn="ctr">
                <a:solidFill>
                  <a:srgbClr val="4F81BD">
                    <a:shade val="95000"/>
                    <a:satMod val="105000"/>
                    <a:alpha val="38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3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Lbls>
            <c:txPr>
              <a:bodyPr/>
              <a:lstStyle/>
              <a:p>
                <a:pPr>
                  <a:defRPr sz="2800" b="0">
                    <a:solidFill>
                      <a:schemeClr val="bg1"/>
                    </a:solidFill>
                    <a:latin typeface="Century Gothic" pitchFamily="34" charset="0"/>
                  </a:defRPr>
                </a:pPr>
                <a:endParaRPr lang="pt-PT"/>
              </a:p>
            </c:txPr>
            <c:dLblPos val="inEnd"/>
            <c:showVal val="1"/>
          </c:dLbls>
          <c:cat>
            <c:strRef>
              <c:f>Folha1!$A$2:$A$4</c:f>
              <c:strCache>
                <c:ptCount val="3"/>
                <c:pt idx="0">
                  <c:v>Clássico</c:v>
                </c:pt>
                <c:pt idx="1">
                  <c:v>Gmail</c:v>
                </c:pt>
                <c:pt idx="2">
                  <c:v>RGI</c:v>
                </c:pt>
              </c:strCache>
            </c:strRef>
          </c:cat>
          <c:val>
            <c:numRef>
              <c:f>Folha1!$B$2:$B$4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</c:ser>
        <c:dLbls/>
        <c:overlap val="100"/>
        <c:axId val="114668672"/>
        <c:axId val="114670208"/>
      </c:barChart>
      <c:catAx>
        <c:axId val="114668672"/>
        <c:scaling>
          <c:orientation val="minMax"/>
        </c:scaling>
        <c:delete val="1"/>
        <c:axPos val="b"/>
        <c:tickLblPos val="none"/>
        <c:crossAx val="114670208"/>
        <c:crosses val="autoZero"/>
        <c:auto val="1"/>
        <c:lblAlgn val="ctr"/>
        <c:lblOffset val="100"/>
        <c:tickMarkSkip val="1"/>
      </c:catAx>
      <c:valAx>
        <c:axId val="114670208"/>
        <c:scaling>
          <c:orientation val="minMax"/>
        </c:scaling>
        <c:delete val="1"/>
        <c:axPos val="l"/>
        <c:numFmt formatCode="General" sourceLinked="1"/>
        <c:tickLblPos val="none"/>
        <c:crossAx val="114668672"/>
        <c:crosses val="autoZero"/>
        <c:crossBetween val="between"/>
      </c:valAx>
    </c:plotArea>
    <c:plotVisOnly val="1"/>
    <c:dispBlanksAs val="gap"/>
  </c:chart>
  <c:spPr>
    <a:effectLst>
      <a:outerShdw blurRad="50800" dist="38100" dir="16200000" rotWithShape="0">
        <a:prstClr val="black">
          <a:alpha val="40000"/>
        </a:prstClr>
      </a:outerShdw>
    </a:effectLst>
  </c:spPr>
  <c:txPr>
    <a:bodyPr/>
    <a:lstStyle/>
    <a:p>
      <a:pPr>
        <a:defRPr sz="1800"/>
      </a:pPr>
      <a:endParaRPr lang="pt-PT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pt-PT"/>
  <c:style val="20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Folha1!$B$1</c:f>
              <c:strCache>
                <c:ptCount val="1"/>
                <c:pt idx="0">
                  <c:v>Precisão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spPr>
              <a:gradFill flip="none" rotWithShape="1"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1"/>
                <a:tileRect/>
              </a:gradFill>
              <a:ln w="9525" cap="flat" cmpd="sng" algn="ctr">
                <a:solidFill>
                  <a:srgbClr val="4F81BD">
                    <a:shade val="95000"/>
                    <a:satMod val="105000"/>
                    <a:alpha val="38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3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Lbls>
            <c:txPr>
              <a:bodyPr/>
              <a:lstStyle/>
              <a:p>
                <a:pPr>
                  <a:defRPr sz="2800" b="0">
                    <a:solidFill>
                      <a:schemeClr val="bg1"/>
                    </a:solidFill>
                    <a:latin typeface="Century Gothic" pitchFamily="34" charset="0"/>
                  </a:defRPr>
                </a:pPr>
                <a:endParaRPr lang="pt-PT"/>
              </a:p>
            </c:txPr>
            <c:dLblPos val="inEnd"/>
            <c:showVal val="1"/>
          </c:dLbls>
          <c:cat>
            <c:strRef>
              <c:f>Folha1!$A$2:$A$4</c:f>
              <c:strCache>
                <c:ptCount val="3"/>
                <c:pt idx="0">
                  <c:v>Clássico</c:v>
                </c:pt>
                <c:pt idx="1">
                  <c:v>Gmail</c:v>
                </c:pt>
                <c:pt idx="2">
                  <c:v>RGI</c:v>
                </c:pt>
              </c:strCache>
            </c:strRef>
          </c:cat>
          <c:val>
            <c:numRef>
              <c:f>Folha1!$B$2:$B$4</c:f>
              <c:numCache>
                <c:formatCode>General</c:formatCode>
                <c:ptCount val="3"/>
                <c:pt idx="0">
                  <c:v>0.2</c:v>
                </c:pt>
                <c:pt idx="1">
                  <c:v>0.2</c:v>
                </c:pt>
                <c:pt idx="2">
                  <c:v>1</c:v>
                </c:pt>
              </c:numCache>
            </c:numRef>
          </c:val>
        </c:ser>
        <c:dLbls/>
        <c:overlap val="100"/>
        <c:axId val="114916736"/>
        <c:axId val="114934912"/>
      </c:barChart>
      <c:catAx>
        <c:axId val="114916736"/>
        <c:scaling>
          <c:orientation val="minMax"/>
        </c:scaling>
        <c:delete val="1"/>
        <c:axPos val="b"/>
        <c:tickLblPos val="none"/>
        <c:crossAx val="114934912"/>
        <c:crosses val="autoZero"/>
        <c:auto val="1"/>
        <c:lblAlgn val="ctr"/>
        <c:lblOffset val="100"/>
        <c:tickMarkSkip val="1"/>
      </c:catAx>
      <c:valAx>
        <c:axId val="114934912"/>
        <c:scaling>
          <c:orientation val="minMax"/>
        </c:scaling>
        <c:delete val="1"/>
        <c:axPos val="l"/>
        <c:numFmt formatCode="General" sourceLinked="1"/>
        <c:tickLblPos val="none"/>
        <c:crossAx val="114916736"/>
        <c:crosses val="autoZero"/>
        <c:crossBetween val="between"/>
      </c:valAx>
    </c:plotArea>
    <c:plotVisOnly val="1"/>
    <c:dispBlanksAs val="gap"/>
  </c:chart>
  <c:spPr>
    <a:effectLst>
      <a:outerShdw blurRad="50800" dist="38100" dir="16200000" rotWithShape="0">
        <a:prstClr val="black">
          <a:alpha val="40000"/>
        </a:prstClr>
      </a:outerShdw>
    </a:effectLst>
  </c:spPr>
  <c:txPr>
    <a:bodyPr/>
    <a:lstStyle/>
    <a:p>
      <a:pPr>
        <a:defRPr sz="1800"/>
      </a:pPr>
      <a:endParaRPr lang="pt-PT"/>
    </a:p>
  </c:txPr>
  <c:externalData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pt-PT"/>
  <c:style val="20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Folha1!$B$1</c:f>
              <c:strCache>
                <c:ptCount val="1"/>
                <c:pt idx="0">
                  <c:v>Precisão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spPr>
              <a:gradFill flip="none" rotWithShape="1"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1"/>
                <a:tileRect/>
              </a:gradFill>
              <a:ln w="9525" cap="flat" cmpd="sng" algn="ctr">
                <a:solidFill>
                  <a:srgbClr val="4F81BD">
                    <a:shade val="95000"/>
                    <a:satMod val="105000"/>
                    <a:alpha val="38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3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Lbls>
            <c:txPr>
              <a:bodyPr/>
              <a:lstStyle/>
              <a:p>
                <a:pPr>
                  <a:defRPr sz="2800" b="0">
                    <a:solidFill>
                      <a:schemeClr val="bg1"/>
                    </a:solidFill>
                    <a:latin typeface="Century Gothic" pitchFamily="34" charset="0"/>
                  </a:defRPr>
                </a:pPr>
                <a:endParaRPr lang="pt-PT"/>
              </a:p>
            </c:txPr>
            <c:dLblPos val="inEnd"/>
            <c:showVal val="1"/>
          </c:dLbls>
          <c:cat>
            <c:strRef>
              <c:f>Folha1!$A$2:$A$4</c:f>
              <c:strCache>
                <c:ptCount val="3"/>
                <c:pt idx="0">
                  <c:v>Clássico</c:v>
                </c:pt>
                <c:pt idx="1">
                  <c:v>Gmail</c:v>
                </c:pt>
                <c:pt idx="2">
                  <c:v>RGI</c:v>
                </c:pt>
              </c:strCache>
            </c:strRef>
          </c:cat>
          <c:val>
            <c:numRef>
              <c:f>Folha1!$B$2:$B$4</c:f>
              <c:numCache>
                <c:formatCode>General</c:formatCode>
                <c:ptCount val="3"/>
                <c:pt idx="0">
                  <c:v>0.25</c:v>
                </c:pt>
                <c:pt idx="1">
                  <c:v>0.30000000000000004</c:v>
                </c:pt>
                <c:pt idx="2">
                  <c:v>0.60000000000000009</c:v>
                </c:pt>
              </c:numCache>
            </c:numRef>
          </c:val>
        </c:ser>
        <c:dLbls/>
        <c:overlap val="100"/>
        <c:axId val="115005312"/>
        <c:axId val="115006848"/>
      </c:barChart>
      <c:catAx>
        <c:axId val="115005312"/>
        <c:scaling>
          <c:orientation val="minMax"/>
        </c:scaling>
        <c:delete val="1"/>
        <c:axPos val="b"/>
        <c:tickLblPos val="none"/>
        <c:crossAx val="115006848"/>
        <c:crosses val="autoZero"/>
        <c:auto val="1"/>
        <c:lblAlgn val="ctr"/>
        <c:lblOffset val="100"/>
        <c:tickMarkSkip val="1"/>
      </c:catAx>
      <c:valAx>
        <c:axId val="115006848"/>
        <c:scaling>
          <c:orientation val="minMax"/>
        </c:scaling>
        <c:delete val="1"/>
        <c:axPos val="l"/>
        <c:numFmt formatCode="General" sourceLinked="1"/>
        <c:tickLblPos val="none"/>
        <c:crossAx val="115005312"/>
        <c:crosses val="autoZero"/>
        <c:crossBetween val="between"/>
      </c:valAx>
    </c:plotArea>
    <c:plotVisOnly val="1"/>
    <c:dispBlanksAs val="gap"/>
  </c:chart>
  <c:spPr>
    <a:effectLst>
      <a:outerShdw blurRad="50800" dist="38100" dir="16200000" rotWithShape="0">
        <a:prstClr val="black">
          <a:alpha val="40000"/>
        </a:prstClr>
      </a:outerShdw>
    </a:effectLst>
  </c:spPr>
  <c:txPr>
    <a:bodyPr/>
    <a:lstStyle/>
    <a:p>
      <a:pPr>
        <a:defRPr sz="1800"/>
      </a:pPr>
      <a:endParaRPr lang="pt-PT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pt-PT"/>
  <c:style val="20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Folha1!$B$1</c:f>
              <c:strCache>
                <c:ptCount val="1"/>
                <c:pt idx="0">
                  <c:v>Precisão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spPr>
              <a:gradFill flip="none" rotWithShape="1"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1"/>
                <a:tileRect/>
              </a:gradFill>
              <a:ln w="9525" cap="flat" cmpd="sng" algn="ctr">
                <a:solidFill>
                  <a:srgbClr val="4F81BD">
                    <a:shade val="95000"/>
                    <a:satMod val="105000"/>
                    <a:alpha val="38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3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Lbls>
            <c:txPr>
              <a:bodyPr/>
              <a:lstStyle/>
              <a:p>
                <a:pPr>
                  <a:defRPr sz="2800" b="0">
                    <a:solidFill>
                      <a:schemeClr val="bg1"/>
                    </a:solidFill>
                    <a:latin typeface="Century Gothic" pitchFamily="34" charset="0"/>
                  </a:defRPr>
                </a:pPr>
                <a:endParaRPr lang="pt-PT"/>
              </a:p>
            </c:txPr>
            <c:dLblPos val="inEnd"/>
            <c:showVal val="1"/>
          </c:dLbls>
          <c:cat>
            <c:strRef>
              <c:f>Folha1!$A$2:$A$4</c:f>
              <c:strCache>
                <c:ptCount val="3"/>
                <c:pt idx="0">
                  <c:v>Clássico</c:v>
                </c:pt>
                <c:pt idx="1">
                  <c:v>Gmail</c:v>
                </c:pt>
                <c:pt idx="2">
                  <c:v>RGI</c:v>
                </c:pt>
              </c:strCache>
            </c:strRef>
          </c:cat>
          <c:val>
            <c:numRef>
              <c:f>Folha1!$B$2:$B$4</c:f>
              <c:numCache>
                <c:formatCode>General</c:formatCode>
                <c:ptCount val="3"/>
                <c:pt idx="0">
                  <c:v>0.28000000000000008</c:v>
                </c:pt>
                <c:pt idx="1">
                  <c:v>0.5</c:v>
                </c:pt>
                <c:pt idx="2">
                  <c:v>0.70000000000000007</c:v>
                </c:pt>
              </c:numCache>
            </c:numRef>
          </c:val>
        </c:ser>
        <c:dLbls/>
        <c:overlap val="100"/>
        <c:axId val="115085312"/>
        <c:axId val="115086848"/>
      </c:barChart>
      <c:catAx>
        <c:axId val="115085312"/>
        <c:scaling>
          <c:orientation val="minMax"/>
        </c:scaling>
        <c:delete val="1"/>
        <c:axPos val="b"/>
        <c:tickLblPos val="none"/>
        <c:crossAx val="115086848"/>
        <c:crosses val="autoZero"/>
        <c:auto val="1"/>
        <c:lblAlgn val="ctr"/>
        <c:lblOffset val="100"/>
        <c:tickMarkSkip val="1"/>
      </c:catAx>
      <c:valAx>
        <c:axId val="115086848"/>
        <c:scaling>
          <c:orientation val="minMax"/>
        </c:scaling>
        <c:delete val="1"/>
        <c:axPos val="l"/>
        <c:numFmt formatCode="General" sourceLinked="1"/>
        <c:tickLblPos val="none"/>
        <c:crossAx val="115085312"/>
        <c:crosses val="autoZero"/>
        <c:crossBetween val="between"/>
      </c:valAx>
    </c:plotArea>
    <c:plotVisOnly val="1"/>
    <c:dispBlanksAs val="gap"/>
  </c:chart>
  <c:spPr>
    <a:effectLst>
      <a:outerShdw blurRad="50800" dist="38100" dir="16200000" rotWithShape="0">
        <a:prstClr val="black">
          <a:alpha val="40000"/>
        </a:prstClr>
      </a:outerShdw>
    </a:effectLst>
  </c:spPr>
  <c:txPr>
    <a:bodyPr/>
    <a:lstStyle/>
    <a:p>
      <a:pPr>
        <a:defRPr sz="1800"/>
      </a:pPr>
      <a:endParaRPr lang="pt-PT"/>
    </a:p>
  </c:txPr>
  <c:externalData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pt-PT"/>
  <c:style val="18"/>
  <c:chart>
    <c:plotArea>
      <c:layout>
        <c:manualLayout>
          <c:layoutTarget val="inner"/>
          <c:xMode val="edge"/>
          <c:yMode val="edge"/>
          <c:x val="1.8333333333333333E-2"/>
          <c:y val="2.5581395348837209E-2"/>
          <c:w val="0.95830419947506562"/>
          <c:h val="0.94883720930232562"/>
        </c:manualLayout>
      </c:layout>
      <c:barChart>
        <c:barDir val="col"/>
        <c:grouping val="clustered"/>
        <c:ser>
          <c:idx val="0"/>
          <c:order val="0"/>
          <c:tx>
            <c:strRef>
              <c:f>Folha1!$B$1</c:f>
              <c:strCache>
                <c:ptCount val="1"/>
                <c:pt idx="0">
                  <c:v>Temporal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numRef>
              <c:f>Folha1!$A$2:$A$5</c:f>
              <c:numCache>
                <c:formatCode>General</c:formatCode>
                <c:ptCount val="4"/>
                <c:pt idx="0">
                  <c:v>579</c:v>
                </c:pt>
                <c:pt idx="1">
                  <c:v>1432</c:v>
                </c:pt>
                <c:pt idx="2">
                  <c:v>3389</c:v>
                </c:pt>
                <c:pt idx="3">
                  <c:v>4877</c:v>
                </c:pt>
              </c:numCache>
            </c:numRef>
          </c:cat>
          <c:val>
            <c:numRef>
              <c:f>Folha1!$B$2:$B$5</c:f>
              <c:numCache>
                <c:formatCode>General</c:formatCode>
                <c:ptCount val="4"/>
                <c:pt idx="0">
                  <c:v>0.24</c:v>
                </c:pt>
                <c:pt idx="1">
                  <c:v>0.55000000000000004</c:v>
                </c:pt>
                <c:pt idx="2">
                  <c:v>1.01</c:v>
                </c:pt>
                <c:pt idx="3">
                  <c:v>3.88</c:v>
                </c:pt>
              </c:numCache>
            </c:numRef>
          </c:val>
        </c:ser>
        <c:ser>
          <c:idx val="1"/>
          <c:order val="1"/>
          <c:tx>
            <c:strRef>
              <c:f>Folha1!$C$1</c:f>
              <c:strCache>
                <c:ptCount val="1"/>
                <c:pt idx="0">
                  <c:v>Relevância (NO)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numRef>
              <c:f>Folha1!$A$2:$A$5</c:f>
              <c:numCache>
                <c:formatCode>General</c:formatCode>
                <c:ptCount val="4"/>
                <c:pt idx="0">
                  <c:v>579</c:v>
                </c:pt>
                <c:pt idx="1">
                  <c:v>1432</c:v>
                </c:pt>
                <c:pt idx="2">
                  <c:v>3389</c:v>
                </c:pt>
                <c:pt idx="3">
                  <c:v>4877</c:v>
                </c:pt>
              </c:numCache>
            </c:numRef>
          </c:cat>
          <c:val>
            <c:numRef>
              <c:f>Folha1!$C$2:$C$5</c:f>
              <c:numCache>
                <c:formatCode>General</c:formatCode>
                <c:ptCount val="4"/>
                <c:pt idx="0">
                  <c:v>2.25</c:v>
                </c:pt>
                <c:pt idx="1">
                  <c:v>5.17</c:v>
                </c:pt>
                <c:pt idx="2">
                  <c:v>8.7100000000000009</c:v>
                </c:pt>
                <c:pt idx="3">
                  <c:v>37.42</c:v>
                </c:pt>
              </c:numCache>
            </c:numRef>
          </c:val>
        </c:ser>
        <c:ser>
          <c:idx val="2"/>
          <c:order val="2"/>
          <c:tx>
            <c:strRef>
              <c:f>Folha1!$D$1</c:f>
              <c:strCache>
                <c:ptCount val="1"/>
                <c:pt idx="0">
                  <c:v>Rlevância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numRef>
              <c:f>Folha1!$A$2:$A$5</c:f>
              <c:numCache>
                <c:formatCode>General</c:formatCode>
                <c:ptCount val="4"/>
                <c:pt idx="0">
                  <c:v>579</c:v>
                </c:pt>
                <c:pt idx="1">
                  <c:v>1432</c:v>
                </c:pt>
                <c:pt idx="2">
                  <c:v>3389</c:v>
                </c:pt>
                <c:pt idx="3">
                  <c:v>4877</c:v>
                </c:pt>
              </c:numCache>
            </c:numRef>
          </c:cat>
          <c:val>
            <c:numRef>
              <c:f>Folha1!$D$2:$D$5</c:f>
              <c:numCache>
                <c:formatCode>General</c:formatCode>
                <c:ptCount val="4"/>
                <c:pt idx="0">
                  <c:v>0.27</c:v>
                </c:pt>
                <c:pt idx="1">
                  <c:v>0.56999999999999995</c:v>
                </c:pt>
                <c:pt idx="2">
                  <c:v>1.1299999999999999</c:v>
                </c:pt>
                <c:pt idx="3">
                  <c:v>4.1100000000000003</c:v>
                </c:pt>
              </c:numCache>
            </c:numRef>
          </c:val>
        </c:ser>
        <c:axId val="178735360"/>
        <c:axId val="4378624"/>
      </c:barChart>
      <c:catAx>
        <c:axId val="178735360"/>
        <c:scaling>
          <c:orientation val="minMax"/>
        </c:scaling>
        <c:delete val="1"/>
        <c:axPos val="b"/>
        <c:numFmt formatCode="General" sourceLinked="1"/>
        <c:tickLblPos val="none"/>
        <c:crossAx val="4378624"/>
        <c:crosses val="autoZero"/>
        <c:auto val="1"/>
        <c:lblAlgn val="ctr"/>
        <c:lblOffset val="100"/>
      </c:catAx>
      <c:valAx>
        <c:axId val="4378624"/>
        <c:scaling>
          <c:orientation val="minMax"/>
        </c:scaling>
        <c:delete val="1"/>
        <c:axPos val="l"/>
        <c:numFmt formatCode="General" sourceLinked="1"/>
        <c:tickLblPos val="none"/>
        <c:crossAx val="178735360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>
                <a:latin typeface="Century Gothic" pitchFamily="34" charset="0"/>
              </a:defRPr>
            </a:pPr>
            <a:endParaRPr lang="pt-PT"/>
          </a:p>
        </c:txPr>
      </c:legendEntry>
      <c:legendEntry>
        <c:idx val="1"/>
        <c:txPr>
          <a:bodyPr/>
          <a:lstStyle/>
          <a:p>
            <a:pPr>
              <a:defRPr>
                <a:latin typeface="Century Gothic" pitchFamily="34" charset="0"/>
              </a:defRPr>
            </a:pPr>
            <a:endParaRPr lang="pt-PT"/>
          </a:p>
        </c:txPr>
      </c:legendEntry>
      <c:legendEntry>
        <c:idx val="2"/>
        <c:txPr>
          <a:bodyPr/>
          <a:lstStyle/>
          <a:p>
            <a:pPr>
              <a:defRPr>
                <a:latin typeface="Century Gothic" pitchFamily="34" charset="0"/>
              </a:defRPr>
            </a:pPr>
            <a:endParaRPr lang="pt-PT"/>
          </a:p>
        </c:txPr>
      </c:legendEntry>
      <c:layout>
        <c:manualLayout>
          <c:xMode val="edge"/>
          <c:yMode val="edge"/>
          <c:x val="3.4693132108486437E-2"/>
          <c:y val="0.41842490522018083"/>
          <c:w val="0.23474650043744533"/>
          <c:h val="0.23197331583552055"/>
        </c:manualLayout>
      </c:layout>
    </c:legend>
    <c:plotVisOnly val="1"/>
  </c:chart>
  <c:txPr>
    <a:bodyPr/>
    <a:lstStyle/>
    <a:p>
      <a:pPr>
        <a:defRPr sz="1800"/>
      </a:pPr>
      <a:endParaRPr lang="pt-PT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PT"/>
  <c:style val="18"/>
  <c:clrMapOvr bg1="lt1" tx1="dk1" bg2="lt2" tx2="dk2" accent1="accent1" accent2="accent2" accent3="accent3" accent4="accent4" accent5="accent5" accent6="accent6" hlink="hlink" folHlink="folHlink"/>
  <c:chart>
    <c:plotArea>
      <c:layout>
        <c:manualLayout>
          <c:layoutTarget val="inner"/>
          <c:xMode val="edge"/>
          <c:yMode val="edge"/>
          <c:x val="1.8333333333333333E-2"/>
          <c:y val="2.5581395348837209E-2"/>
          <c:w val="0.95830419947506551"/>
          <c:h val="0.94883720930232551"/>
        </c:manualLayout>
      </c:layout>
      <c:barChart>
        <c:barDir val="col"/>
        <c:grouping val="clustered"/>
        <c:ser>
          <c:idx val="0"/>
          <c:order val="0"/>
          <c:tx>
            <c:strRef>
              <c:f>Folha1!$B$1</c:f>
              <c:strCache>
                <c:ptCount val="1"/>
                <c:pt idx="0">
                  <c:v>Temporal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numRef>
              <c:f>Folha1!$A$2:$A$5</c:f>
              <c:numCache>
                <c:formatCode>General</c:formatCode>
                <c:ptCount val="4"/>
                <c:pt idx="0">
                  <c:v>579</c:v>
                </c:pt>
                <c:pt idx="1">
                  <c:v>1432</c:v>
                </c:pt>
                <c:pt idx="2">
                  <c:v>3389</c:v>
                </c:pt>
                <c:pt idx="3">
                  <c:v>4877</c:v>
                </c:pt>
              </c:numCache>
            </c:numRef>
          </c:cat>
          <c:val>
            <c:numRef>
              <c:f>Folha1!$B$2:$B$5</c:f>
              <c:numCache>
                <c:formatCode>General</c:formatCode>
                <c:ptCount val="4"/>
                <c:pt idx="0">
                  <c:v>0.24000000000000002</c:v>
                </c:pt>
                <c:pt idx="1">
                  <c:v>0.55000000000000004</c:v>
                </c:pt>
                <c:pt idx="2">
                  <c:v>1.01</c:v>
                </c:pt>
                <c:pt idx="3">
                  <c:v>3.88</c:v>
                </c:pt>
              </c:numCache>
            </c:numRef>
          </c:val>
        </c:ser>
        <c:ser>
          <c:idx val="1"/>
          <c:order val="1"/>
          <c:tx>
            <c:strRef>
              <c:f>Folha1!$C$1</c:f>
              <c:strCache>
                <c:ptCount val="1"/>
                <c:pt idx="0">
                  <c:v>Relevância (NO)</c:v>
                </c:pt>
              </c:strCache>
            </c:strRef>
          </c:tx>
          <c:spPr>
            <a:solidFill>
              <a:sysClr val="window" lastClr="FFFFFF">
                <a:lumMod val="75000"/>
              </a:sys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numRef>
              <c:f>Folha1!$A$2:$A$5</c:f>
              <c:numCache>
                <c:formatCode>General</c:formatCode>
                <c:ptCount val="4"/>
                <c:pt idx="0">
                  <c:v>579</c:v>
                </c:pt>
                <c:pt idx="1">
                  <c:v>1432</c:v>
                </c:pt>
                <c:pt idx="2">
                  <c:v>3389</c:v>
                </c:pt>
                <c:pt idx="3">
                  <c:v>4877</c:v>
                </c:pt>
              </c:numCache>
            </c:numRef>
          </c:cat>
          <c:val>
            <c:numRef>
              <c:f>Folha1!$C$2:$C$5</c:f>
              <c:numCache>
                <c:formatCode>General</c:formatCode>
                <c:ptCount val="4"/>
                <c:pt idx="0">
                  <c:v>2.25</c:v>
                </c:pt>
                <c:pt idx="1">
                  <c:v>5.17</c:v>
                </c:pt>
                <c:pt idx="2">
                  <c:v>8.7100000000000009</c:v>
                </c:pt>
                <c:pt idx="3">
                  <c:v>37.42</c:v>
                </c:pt>
              </c:numCache>
            </c:numRef>
          </c:val>
        </c:ser>
        <c:ser>
          <c:idx val="2"/>
          <c:order val="2"/>
          <c:tx>
            <c:strRef>
              <c:f>Folha1!$D$1</c:f>
              <c:strCache>
                <c:ptCount val="1"/>
                <c:pt idx="0">
                  <c:v>Rlevância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numRef>
              <c:f>Folha1!$A$2:$A$5</c:f>
              <c:numCache>
                <c:formatCode>General</c:formatCode>
                <c:ptCount val="4"/>
                <c:pt idx="0">
                  <c:v>579</c:v>
                </c:pt>
                <c:pt idx="1">
                  <c:v>1432</c:v>
                </c:pt>
                <c:pt idx="2">
                  <c:v>3389</c:v>
                </c:pt>
                <c:pt idx="3">
                  <c:v>4877</c:v>
                </c:pt>
              </c:numCache>
            </c:numRef>
          </c:cat>
          <c:val>
            <c:numRef>
              <c:f>Folha1!$D$2:$D$5</c:f>
              <c:numCache>
                <c:formatCode>General</c:formatCode>
                <c:ptCount val="4"/>
                <c:pt idx="0">
                  <c:v>0.27</c:v>
                </c:pt>
                <c:pt idx="1">
                  <c:v>0.56999999999999995</c:v>
                </c:pt>
                <c:pt idx="2">
                  <c:v>1.1299999999999997</c:v>
                </c:pt>
                <c:pt idx="3">
                  <c:v>4.1099999999999994</c:v>
                </c:pt>
              </c:numCache>
            </c:numRef>
          </c:val>
        </c:ser>
        <c:axId val="128623360"/>
        <c:axId val="152897024"/>
      </c:barChart>
      <c:catAx>
        <c:axId val="128623360"/>
        <c:scaling>
          <c:orientation val="minMax"/>
        </c:scaling>
        <c:delete val="1"/>
        <c:axPos val="b"/>
        <c:numFmt formatCode="General" sourceLinked="1"/>
        <c:tickLblPos val="none"/>
        <c:crossAx val="152897024"/>
        <c:crosses val="autoZero"/>
        <c:auto val="1"/>
        <c:lblAlgn val="ctr"/>
        <c:lblOffset val="100"/>
      </c:catAx>
      <c:valAx>
        <c:axId val="152897024"/>
        <c:scaling>
          <c:orientation val="minMax"/>
        </c:scaling>
        <c:delete val="1"/>
        <c:axPos val="l"/>
        <c:numFmt formatCode="General" sourceLinked="1"/>
        <c:tickLblPos val="none"/>
        <c:crossAx val="128623360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>
                <a:latin typeface="Century Gothic" pitchFamily="34" charset="0"/>
              </a:defRPr>
            </a:pPr>
            <a:endParaRPr lang="pt-PT"/>
          </a:p>
        </c:txPr>
      </c:legendEntry>
      <c:legendEntry>
        <c:idx val="1"/>
        <c:txPr>
          <a:bodyPr/>
          <a:lstStyle/>
          <a:p>
            <a:pPr>
              <a:defRPr>
                <a:latin typeface="Century Gothic" pitchFamily="34" charset="0"/>
              </a:defRPr>
            </a:pPr>
            <a:endParaRPr lang="pt-PT"/>
          </a:p>
        </c:txPr>
      </c:legendEntry>
      <c:legendEntry>
        <c:idx val="2"/>
        <c:txPr>
          <a:bodyPr/>
          <a:lstStyle/>
          <a:p>
            <a:pPr>
              <a:defRPr>
                <a:latin typeface="Century Gothic" pitchFamily="34" charset="0"/>
              </a:defRPr>
            </a:pPr>
            <a:endParaRPr lang="pt-PT"/>
          </a:p>
        </c:txPr>
      </c:legendEntry>
      <c:layout>
        <c:manualLayout>
          <c:xMode val="edge"/>
          <c:yMode val="edge"/>
          <c:x val="3.4693132108486444E-2"/>
          <c:y val="0.41842490522018094"/>
          <c:w val="0.23474650043744538"/>
          <c:h val="0.23197331583552058"/>
        </c:manualLayout>
      </c:layout>
    </c:legend>
    <c:plotVisOnly val="1"/>
  </c:chart>
  <c:txPr>
    <a:bodyPr/>
    <a:lstStyle/>
    <a:p>
      <a:pPr>
        <a:defRPr sz="1800"/>
      </a:pPr>
      <a:endParaRPr lang="pt-PT"/>
    </a:p>
  </c:txPr>
  <c:externalData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PT"/>
  <c:style val="18"/>
  <c:clrMapOvr bg1="lt1" tx1="dk1" bg2="lt2" tx2="dk2" accent1="accent1" accent2="accent2" accent3="accent3" accent4="accent4" accent5="accent5" accent6="accent6" hlink="hlink" folHlink="folHlink"/>
  <c:chart>
    <c:plotArea>
      <c:layout>
        <c:manualLayout>
          <c:layoutTarget val="inner"/>
          <c:xMode val="edge"/>
          <c:yMode val="edge"/>
          <c:x val="1.8333333333333333E-2"/>
          <c:y val="2.5581395348837209E-2"/>
          <c:w val="0.95830419947506551"/>
          <c:h val="0.94883720930232551"/>
        </c:manualLayout>
      </c:layout>
      <c:barChart>
        <c:barDir val="col"/>
        <c:grouping val="clustered"/>
        <c:ser>
          <c:idx val="0"/>
          <c:order val="0"/>
          <c:tx>
            <c:strRef>
              <c:f>Folha1!$B$1</c:f>
              <c:strCache>
                <c:ptCount val="1"/>
                <c:pt idx="0">
                  <c:v>Temporal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Lbls>
            <c:showVal val="1"/>
          </c:dLbls>
          <c:cat>
            <c:numRef>
              <c:f>Folha1!$A$2:$A$5</c:f>
              <c:numCache>
                <c:formatCode>General</c:formatCode>
                <c:ptCount val="4"/>
                <c:pt idx="0">
                  <c:v>579</c:v>
                </c:pt>
                <c:pt idx="1">
                  <c:v>1432</c:v>
                </c:pt>
                <c:pt idx="2">
                  <c:v>3389</c:v>
                </c:pt>
                <c:pt idx="3">
                  <c:v>4877</c:v>
                </c:pt>
              </c:numCache>
            </c:numRef>
          </c:cat>
          <c:val>
            <c:numRef>
              <c:f>Folha1!$B$2:$B$5</c:f>
              <c:numCache>
                <c:formatCode>General</c:formatCode>
                <c:ptCount val="4"/>
                <c:pt idx="0">
                  <c:v>0.24000000000000005</c:v>
                </c:pt>
                <c:pt idx="1">
                  <c:v>0.55000000000000004</c:v>
                </c:pt>
                <c:pt idx="2">
                  <c:v>1.01</c:v>
                </c:pt>
                <c:pt idx="3">
                  <c:v>3.88</c:v>
                </c:pt>
              </c:numCache>
            </c:numRef>
          </c:val>
        </c:ser>
        <c:ser>
          <c:idx val="1"/>
          <c:order val="1"/>
          <c:tx>
            <c:strRef>
              <c:f>Folha1!$C$1</c:f>
              <c:strCache>
                <c:ptCount val="1"/>
                <c:pt idx="0">
                  <c:v>Relevância (NO)</c:v>
                </c:pt>
              </c:strCache>
            </c:strRef>
          </c:tx>
          <c:spPr>
            <a:solidFill>
              <a:sysClr val="window" lastClr="FFFFFF">
                <a:lumMod val="75000"/>
              </a:sys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numRef>
              <c:f>Folha1!$A$2:$A$5</c:f>
              <c:numCache>
                <c:formatCode>General</c:formatCode>
                <c:ptCount val="4"/>
                <c:pt idx="0">
                  <c:v>579</c:v>
                </c:pt>
                <c:pt idx="1">
                  <c:v>1432</c:v>
                </c:pt>
                <c:pt idx="2">
                  <c:v>3389</c:v>
                </c:pt>
                <c:pt idx="3">
                  <c:v>4877</c:v>
                </c:pt>
              </c:numCache>
            </c:numRef>
          </c:cat>
          <c:val>
            <c:numRef>
              <c:f>Folha1!$C$2:$C$5</c:f>
              <c:numCache>
                <c:formatCode>General</c:formatCode>
                <c:ptCount val="4"/>
                <c:pt idx="0">
                  <c:v>2.25</c:v>
                </c:pt>
                <c:pt idx="1">
                  <c:v>5.17</c:v>
                </c:pt>
                <c:pt idx="2">
                  <c:v>8.7100000000000009</c:v>
                </c:pt>
                <c:pt idx="3">
                  <c:v>37.42</c:v>
                </c:pt>
              </c:numCache>
            </c:numRef>
          </c:val>
        </c:ser>
        <c:ser>
          <c:idx val="2"/>
          <c:order val="2"/>
          <c:tx>
            <c:strRef>
              <c:f>Folha1!$D$1</c:f>
              <c:strCache>
                <c:ptCount val="1"/>
                <c:pt idx="0">
                  <c:v>Rlevância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Lbls>
            <c:showVal val="1"/>
          </c:dLbls>
          <c:cat>
            <c:numRef>
              <c:f>Folha1!$A$2:$A$5</c:f>
              <c:numCache>
                <c:formatCode>General</c:formatCode>
                <c:ptCount val="4"/>
                <c:pt idx="0">
                  <c:v>579</c:v>
                </c:pt>
                <c:pt idx="1">
                  <c:v>1432</c:v>
                </c:pt>
                <c:pt idx="2">
                  <c:v>3389</c:v>
                </c:pt>
                <c:pt idx="3">
                  <c:v>4877</c:v>
                </c:pt>
              </c:numCache>
            </c:numRef>
          </c:cat>
          <c:val>
            <c:numRef>
              <c:f>Folha1!$D$2:$D$5</c:f>
              <c:numCache>
                <c:formatCode>General</c:formatCode>
                <c:ptCount val="4"/>
                <c:pt idx="0">
                  <c:v>0.27</c:v>
                </c:pt>
                <c:pt idx="1">
                  <c:v>0.56999999999999995</c:v>
                </c:pt>
                <c:pt idx="2">
                  <c:v>1.1299999999999994</c:v>
                </c:pt>
                <c:pt idx="3">
                  <c:v>4.1099999999999985</c:v>
                </c:pt>
              </c:numCache>
            </c:numRef>
          </c:val>
        </c:ser>
        <c:axId val="128615552"/>
        <c:axId val="129189760"/>
      </c:barChart>
      <c:catAx>
        <c:axId val="128615552"/>
        <c:scaling>
          <c:orientation val="minMax"/>
        </c:scaling>
        <c:delete val="1"/>
        <c:axPos val="b"/>
        <c:numFmt formatCode="General" sourceLinked="1"/>
        <c:tickLblPos val="none"/>
        <c:crossAx val="129189760"/>
        <c:crosses val="autoZero"/>
        <c:auto val="1"/>
        <c:lblAlgn val="ctr"/>
        <c:lblOffset val="100"/>
      </c:catAx>
      <c:valAx>
        <c:axId val="129189760"/>
        <c:scaling>
          <c:orientation val="minMax"/>
        </c:scaling>
        <c:delete val="1"/>
        <c:axPos val="l"/>
        <c:numFmt formatCode="General" sourceLinked="1"/>
        <c:tickLblPos val="none"/>
        <c:crossAx val="128615552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>
                <a:latin typeface="Century Gothic" pitchFamily="34" charset="0"/>
              </a:defRPr>
            </a:pPr>
            <a:endParaRPr lang="pt-PT"/>
          </a:p>
        </c:txPr>
      </c:legendEntry>
      <c:legendEntry>
        <c:idx val="1"/>
        <c:txPr>
          <a:bodyPr/>
          <a:lstStyle/>
          <a:p>
            <a:pPr>
              <a:defRPr>
                <a:latin typeface="Century Gothic" pitchFamily="34" charset="0"/>
              </a:defRPr>
            </a:pPr>
            <a:endParaRPr lang="pt-PT"/>
          </a:p>
        </c:txPr>
      </c:legendEntry>
      <c:legendEntry>
        <c:idx val="2"/>
        <c:txPr>
          <a:bodyPr/>
          <a:lstStyle/>
          <a:p>
            <a:pPr>
              <a:defRPr>
                <a:latin typeface="Century Gothic" pitchFamily="34" charset="0"/>
              </a:defRPr>
            </a:pPr>
            <a:endParaRPr lang="pt-PT"/>
          </a:p>
        </c:txPr>
      </c:legendEntry>
      <c:layout>
        <c:manualLayout>
          <c:xMode val="edge"/>
          <c:yMode val="edge"/>
          <c:x val="3.4693132108486451E-2"/>
          <c:y val="0.41842490522018105"/>
          <c:w val="0.23474650043744544"/>
          <c:h val="0.23197331583552061"/>
        </c:manualLayout>
      </c:layout>
    </c:legend>
    <c:plotVisOnly val="1"/>
  </c:chart>
  <c:txPr>
    <a:bodyPr/>
    <a:lstStyle/>
    <a:p>
      <a:pPr>
        <a:defRPr sz="1800"/>
      </a:pPr>
      <a:endParaRPr lang="pt-PT"/>
    </a:p>
  </c:txPr>
  <c:externalData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PT"/>
  <c:style val="18"/>
  <c:chart>
    <c:plotArea>
      <c:layout>
        <c:manualLayout>
          <c:layoutTarget val="inner"/>
          <c:xMode val="edge"/>
          <c:yMode val="edge"/>
          <c:x val="1.8333333333333333E-2"/>
          <c:y val="2.5581395348837209E-2"/>
          <c:w val="0.95830419947506551"/>
          <c:h val="0.94883720930232551"/>
        </c:manualLayout>
      </c:layout>
      <c:barChart>
        <c:barDir val="col"/>
        <c:grouping val="clustered"/>
        <c:ser>
          <c:idx val="0"/>
          <c:order val="0"/>
          <c:tx>
            <c:strRef>
              <c:f>Folha1!$B$1</c:f>
              <c:strCache>
                <c:ptCount val="1"/>
                <c:pt idx="0">
                  <c:v>Temporal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cat>
            <c:numRef>
              <c:f>Folha1!$A$2:$A$5</c:f>
              <c:numCache>
                <c:formatCode>General</c:formatCode>
                <c:ptCount val="4"/>
                <c:pt idx="0">
                  <c:v>579</c:v>
                </c:pt>
                <c:pt idx="1">
                  <c:v>1432</c:v>
                </c:pt>
                <c:pt idx="2">
                  <c:v>3389</c:v>
                </c:pt>
                <c:pt idx="3">
                  <c:v>4877</c:v>
                </c:pt>
              </c:numCache>
            </c:numRef>
          </c:cat>
          <c:val>
            <c:numRef>
              <c:f>Folha1!$B$2:$B$5</c:f>
              <c:numCache>
                <c:formatCode>General</c:formatCode>
                <c:ptCount val="4"/>
                <c:pt idx="0">
                  <c:v>0.2400000000000001</c:v>
                </c:pt>
                <c:pt idx="1">
                  <c:v>0.55000000000000004</c:v>
                </c:pt>
                <c:pt idx="2">
                  <c:v>1.01</c:v>
                </c:pt>
                <c:pt idx="3">
                  <c:v>3.88</c:v>
                </c:pt>
              </c:numCache>
            </c:numRef>
          </c:val>
        </c:ser>
        <c:ser>
          <c:idx val="1"/>
          <c:order val="1"/>
          <c:tx>
            <c:strRef>
              <c:f>Folha1!$C$1</c:f>
              <c:strCache>
                <c:ptCount val="1"/>
                <c:pt idx="0">
                  <c:v>Relevância (NO)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Lbls>
            <c:showVal val="1"/>
          </c:dLbls>
          <c:cat>
            <c:numRef>
              <c:f>Folha1!$A$2:$A$5</c:f>
              <c:numCache>
                <c:formatCode>General</c:formatCode>
                <c:ptCount val="4"/>
                <c:pt idx="0">
                  <c:v>579</c:v>
                </c:pt>
                <c:pt idx="1">
                  <c:v>1432</c:v>
                </c:pt>
                <c:pt idx="2">
                  <c:v>3389</c:v>
                </c:pt>
                <c:pt idx="3">
                  <c:v>4877</c:v>
                </c:pt>
              </c:numCache>
            </c:numRef>
          </c:cat>
          <c:val>
            <c:numRef>
              <c:f>Folha1!$C$2:$C$5</c:f>
              <c:numCache>
                <c:formatCode>General</c:formatCode>
                <c:ptCount val="4"/>
                <c:pt idx="0">
                  <c:v>2.25</c:v>
                </c:pt>
                <c:pt idx="1">
                  <c:v>5.17</c:v>
                </c:pt>
                <c:pt idx="2">
                  <c:v>8.7100000000000009</c:v>
                </c:pt>
                <c:pt idx="3">
                  <c:v>37.42</c:v>
                </c:pt>
              </c:numCache>
            </c:numRef>
          </c:val>
        </c:ser>
        <c:ser>
          <c:idx val="2"/>
          <c:order val="2"/>
          <c:tx>
            <c:strRef>
              <c:f>Folha1!$D$1</c:f>
              <c:strCache>
                <c:ptCount val="1"/>
                <c:pt idx="0">
                  <c:v>Rlevância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Lbls>
            <c:showVal val="1"/>
          </c:dLbls>
          <c:cat>
            <c:numRef>
              <c:f>Folha1!$A$2:$A$5</c:f>
              <c:numCache>
                <c:formatCode>General</c:formatCode>
                <c:ptCount val="4"/>
                <c:pt idx="0">
                  <c:v>579</c:v>
                </c:pt>
                <c:pt idx="1">
                  <c:v>1432</c:v>
                </c:pt>
                <c:pt idx="2">
                  <c:v>3389</c:v>
                </c:pt>
                <c:pt idx="3">
                  <c:v>4877</c:v>
                </c:pt>
              </c:numCache>
            </c:numRef>
          </c:cat>
          <c:val>
            <c:numRef>
              <c:f>Folha1!$D$2:$D$5</c:f>
              <c:numCache>
                <c:formatCode>General</c:formatCode>
                <c:ptCount val="4"/>
                <c:pt idx="0">
                  <c:v>0.27</c:v>
                </c:pt>
                <c:pt idx="1">
                  <c:v>0.56999999999999995</c:v>
                </c:pt>
                <c:pt idx="2">
                  <c:v>1.129999999999999</c:v>
                </c:pt>
                <c:pt idx="3">
                  <c:v>4.1099999999999985</c:v>
                </c:pt>
              </c:numCache>
            </c:numRef>
          </c:val>
        </c:ser>
        <c:axId val="155737472"/>
        <c:axId val="160251264"/>
      </c:barChart>
      <c:catAx>
        <c:axId val="155737472"/>
        <c:scaling>
          <c:orientation val="minMax"/>
        </c:scaling>
        <c:delete val="1"/>
        <c:axPos val="b"/>
        <c:numFmt formatCode="General" sourceLinked="1"/>
        <c:tickLblPos val="none"/>
        <c:crossAx val="160251264"/>
        <c:crosses val="autoZero"/>
        <c:auto val="1"/>
        <c:lblAlgn val="ctr"/>
        <c:lblOffset val="100"/>
      </c:catAx>
      <c:valAx>
        <c:axId val="160251264"/>
        <c:scaling>
          <c:orientation val="minMax"/>
        </c:scaling>
        <c:delete val="1"/>
        <c:axPos val="l"/>
        <c:numFmt formatCode="General" sourceLinked="1"/>
        <c:tickLblPos val="none"/>
        <c:crossAx val="155737472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>
                <a:latin typeface="Century Gothic" pitchFamily="34" charset="0"/>
              </a:defRPr>
            </a:pPr>
            <a:endParaRPr lang="pt-PT"/>
          </a:p>
        </c:txPr>
      </c:legendEntry>
      <c:legendEntry>
        <c:idx val="1"/>
        <c:txPr>
          <a:bodyPr/>
          <a:lstStyle/>
          <a:p>
            <a:pPr>
              <a:defRPr>
                <a:latin typeface="Century Gothic" pitchFamily="34" charset="0"/>
              </a:defRPr>
            </a:pPr>
            <a:endParaRPr lang="pt-PT"/>
          </a:p>
        </c:txPr>
      </c:legendEntry>
      <c:legendEntry>
        <c:idx val="2"/>
        <c:txPr>
          <a:bodyPr/>
          <a:lstStyle/>
          <a:p>
            <a:pPr>
              <a:defRPr>
                <a:latin typeface="Century Gothic" pitchFamily="34" charset="0"/>
              </a:defRPr>
            </a:pPr>
            <a:endParaRPr lang="pt-PT"/>
          </a:p>
        </c:txPr>
      </c:legendEntry>
      <c:layout>
        <c:manualLayout>
          <c:xMode val="edge"/>
          <c:yMode val="edge"/>
          <c:x val="3.4693132108486451E-2"/>
          <c:y val="0.41842490522018128"/>
          <c:w val="0.23474650043744552"/>
          <c:h val="0.23197331583552067"/>
        </c:manualLayout>
      </c:layout>
    </c:legend>
    <c:plotVisOnly val="1"/>
  </c:chart>
  <c:txPr>
    <a:bodyPr/>
    <a:lstStyle/>
    <a:p>
      <a:pPr>
        <a:defRPr sz="1800"/>
      </a:pPr>
      <a:endParaRPr lang="pt-PT"/>
    </a:p>
  </c:tx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pt-PT"/>
  <c:style val="18"/>
  <c:clrMapOvr bg1="lt1" tx1="dk1" bg2="lt2" tx2="dk2" accent1="accent1" accent2="accent2" accent3="accent3" accent4="accent4" accent5="accent5" accent6="accent6" hlink="hlink" folHlink="folHlink"/>
  <c:chart>
    <c:plotArea>
      <c:layout>
        <c:manualLayout>
          <c:layoutTarget val="inner"/>
          <c:xMode val="edge"/>
          <c:yMode val="edge"/>
          <c:x val="1.8333333333333333E-2"/>
          <c:y val="2.5581395348837209E-2"/>
          <c:w val="0.95830419947506551"/>
          <c:h val="0.94883720930232551"/>
        </c:manualLayout>
      </c:layout>
      <c:barChart>
        <c:barDir val="col"/>
        <c:grouping val="clustered"/>
        <c:ser>
          <c:idx val="0"/>
          <c:order val="0"/>
          <c:tx>
            <c:strRef>
              <c:f>Folha1!$B$1</c:f>
              <c:strCache>
                <c:ptCount val="1"/>
                <c:pt idx="0">
                  <c:v>Temporal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Lbls>
            <c:txPr>
              <a:bodyPr/>
              <a:lstStyle/>
              <a:p>
                <a:pPr>
                  <a:defRPr>
                    <a:latin typeface="Century Gothic" pitchFamily="34" charset="0"/>
                  </a:defRPr>
                </a:pPr>
                <a:endParaRPr lang="pt-PT"/>
              </a:p>
            </c:txPr>
            <c:showVal val="1"/>
          </c:dLbls>
          <c:cat>
            <c:numRef>
              <c:f>Folha1!$A$2:$A$5</c:f>
              <c:numCache>
                <c:formatCode>General</c:formatCode>
                <c:ptCount val="4"/>
                <c:pt idx="0">
                  <c:v>579</c:v>
                </c:pt>
                <c:pt idx="1">
                  <c:v>1432</c:v>
                </c:pt>
                <c:pt idx="2">
                  <c:v>3389</c:v>
                </c:pt>
                <c:pt idx="3">
                  <c:v>4877</c:v>
                </c:pt>
              </c:numCache>
            </c:numRef>
          </c:cat>
          <c:val>
            <c:numRef>
              <c:f>Folha1!$B$2:$B$5</c:f>
              <c:numCache>
                <c:formatCode>General</c:formatCode>
                <c:ptCount val="4"/>
                <c:pt idx="0">
                  <c:v>0.24000000000000002</c:v>
                </c:pt>
                <c:pt idx="1">
                  <c:v>0.55000000000000004</c:v>
                </c:pt>
                <c:pt idx="2">
                  <c:v>1.01</c:v>
                </c:pt>
                <c:pt idx="3">
                  <c:v>3.88</c:v>
                </c:pt>
              </c:numCache>
            </c:numRef>
          </c:val>
        </c:ser>
        <c:ser>
          <c:idx val="1"/>
          <c:order val="1"/>
          <c:tx>
            <c:strRef>
              <c:f>Folha1!$C$1</c:f>
              <c:strCache>
                <c:ptCount val="1"/>
                <c:pt idx="0">
                  <c:v>Relevância (NO)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Lbls>
            <c:txPr>
              <a:bodyPr/>
              <a:lstStyle/>
              <a:p>
                <a:pPr>
                  <a:defRPr>
                    <a:latin typeface="Century Gothic" pitchFamily="34" charset="0"/>
                  </a:defRPr>
                </a:pPr>
                <a:endParaRPr lang="pt-PT"/>
              </a:p>
            </c:txPr>
            <c:showVal val="1"/>
          </c:dLbls>
          <c:cat>
            <c:numRef>
              <c:f>Folha1!$A$2:$A$5</c:f>
              <c:numCache>
                <c:formatCode>General</c:formatCode>
                <c:ptCount val="4"/>
                <c:pt idx="0">
                  <c:v>579</c:v>
                </c:pt>
                <c:pt idx="1">
                  <c:v>1432</c:v>
                </c:pt>
                <c:pt idx="2">
                  <c:v>3389</c:v>
                </c:pt>
                <c:pt idx="3">
                  <c:v>4877</c:v>
                </c:pt>
              </c:numCache>
            </c:numRef>
          </c:cat>
          <c:val>
            <c:numRef>
              <c:f>Folha1!$C$2:$C$5</c:f>
              <c:numCache>
                <c:formatCode>General</c:formatCode>
                <c:ptCount val="4"/>
                <c:pt idx="0">
                  <c:v>2.25</c:v>
                </c:pt>
                <c:pt idx="1">
                  <c:v>5.17</c:v>
                </c:pt>
                <c:pt idx="2">
                  <c:v>8.7100000000000009</c:v>
                </c:pt>
                <c:pt idx="3">
                  <c:v>37.42</c:v>
                </c:pt>
              </c:numCache>
            </c:numRef>
          </c:val>
        </c:ser>
        <c:ser>
          <c:idx val="2"/>
          <c:order val="2"/>
          <c:tx>
            <c:strRef>
              <c:f>Folha1!$D$1</c:f>
              <c:strCache>
                <c:ptCount val="1"/>
                <c:pt idx="0">
                  <c:v>Rlevância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Lbls>
            <c:txPr>
              <a:bodyPr/>
              <a:lstStyle/>
              <a:p>
                <a:pPr>
                  <a:defRPr>
                    <a:latin typeface="Century Gothic" pitchFamily="34" charset="0"/>
                  </a:defRPr>
                </a:pPr>
                <a:endParaRPr lang="pt-PT"/>
              </a:p>
            </c:txPr>
            <c:showVal val="1"/>
          </c:dLbls>
          <c:cat>
            <c:numRef>
              <c:f>Folha1!$A$2:$A$5</c:f>
              <c:numCache>
                <c:formatCode>General</c:formatCode>
                <c:ptCount val="4"/>
                <c:pt idx="0">
                  <c:v>579</c:v>
                </c:pt>
                <c:pt idx="1">
                  <c:v>1432</c:v>
                </c:pt>
                <c:pt idx="2">
                  <c:v>3389</c:v>
                </c:pt>
                <c:pt idx="3">
                  <c:v>4877</c:v>
                </c:pt>
              </c:numCache>
            </c:numRef>
          </c:cat>
          <c:val>
            <c:numRef>
              <c:f>Folha1!$D$2:$D$5</c:f>
              <c:numCache>
                <c:formatCode>General</c:formatCode>
                <c:ptCount val="4"/>
                <c:pt idx="0">
                  <c:v>0.27</c:v>
                </c:pt>
                <c:pt idx="1">
                  <c:v>0.56999999999999995</c:v>
                </c:pt>
                <c:pt idx="2">
                  <c:v>1.1299999999999997</c:v>
                </c:pt>
                <c:pt idx="3">
                  <c:v>4.1099999999999994</c:v>
                </c:pt>
              </c:numCache>
            </c:numRef>
          </c:val>
        </c:ser>
        <c:axId val="141465856"/>
        <c:axId val="152838912"/>
      </c:barChart>
      <c:catAx>
        <c:axId val="141465856"/>
        <c:scaling>
          <c:orientation val="minMax"/>
        </c:scaling>
        <c:delete val="1"/>
        <c:axPos val="b"/>
        <c:numFmt formatCode="General" sourceLinked="1"/>
        <c:tickLblPos val="none"/>
        <c:crossAx val="152838912"/>
        <c:crosses val="autoZero"/>
        <c:auto val="1"/>
        <c:lblAlgn val="ctr"/>
        <c:lblOffset val="100"/>
      </c:catAx>
      <c:valAx>
        <c:axId val="152838912"/>
        <c:scaling>
          <c:orientation val="minMax"/>
        </c:scaling>
        <c:delete val="1"/>
        <c:axPos val="l"/>
        <c:numFmt formatCode="General" sourceLinked="1"/>
        <c:tickLblPos val="none"/>
        <c:crossAx val="141465856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>
                <a:latin typeface="Century Gothic" pitchFamily="34" charset="0"/>
              </a:defRPr>
            </a:pPr>
            <a:endParaRPr lang="pt-PT"/>
          </a:p>
        </c:txPr>
      </c:legendEntry>
      <c:legendEntry>
        <c:idx val="1"/>
        <c:txPr>
          <a:bodyPr/>
          <a:lstStyle/>
          <a:p>
            <a:pPr>
              <a:defRPr>
                <a:latin typeface="Century Gothic" pitchFamily="34" charset="0"/>
              </a:defRPr>
            </a:pPr>
            <a:endParaRPr lang="pt-PT"/>
          </a:p>
        </c:txPr>
      </c:legendEntry>
      <c:legendEntry>
        <c:idx val="2"/>
        <c:txPr>
          <a:bodyPr/>
          <a:lstStyle/>
          <a:p>
            <a:pPr>
              <a:defRPr>
                <a:latin typeface="Century Gothic" pitchFamily="34" charset="0"/>
              </a:defRPr>
            </a:pPr>
            <a:endParaRPr lang="pt-PT"/>
          </a:p>
        </c:txPr>
      </c:legendEntry>
      <c:layout>
        <c:manualLayout>
          <c:xMode val="edge"/>
          <c:yMode val="edge"/>
          <c:x val="3.4693132108486444E-2"/>
          <c:y val="0.41842490522018094"/>
          <c:w val="0.23474650043744538"/>
          <c:h val="0.23197331583552058"/>
        </c:manualLayout>
      </c:layout>
    </c:legend>
    <c:plotVisOnly val="1"/>
  </c:chart>
  <c:txPr>
    <a:bodyPr/>
    <a:lstStyle/>
    <a:p>
      <a:pPr>
        <a:defRPr sz="1800"/>
      </a:pPr>
      <a:endParaRPr lang="pt-PT"/>
    </a:p>
  </c:txPr>
  <c:externalData r:id="rId2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AD4C2-F8CC-41D7-ACF4-2FF702DA38D8}" type="datetimeFigureOut">
              <a:rPr lang="pt-PT" smtClean="0"/>
              <a:pPr/>
              <a:t>06-02-2011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B8164-401D-4E24-BAB4-D74C72A72A14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1813970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Bom dia, somos o Grupo 4, &lt;dizer os nomes&gt;,</a:t>
            </a:r>
            <a:r>
              <a:rPr lang="pt-PT" baseline="0" dirty="0" smtClean="0"/>
              <a:t> e vimos apresentar o sistema RGI (</a:t>
            </a:r>
            <a:r>
              <a:rPr lang="pt-PT" baseline="0" dirty="0" err="1" smtClean="0"/>
              <a:t>Retriever</a:t>
            </a:r>
            <a:r>
              <a:rPr lang="pt-PT" baseline="0" dirty="0" smtClean="0"/>
              <a:t> for Gmail </a:t>
            </a:r>
            <a:r>
              <a:rPr lang="pt-PT" baseline="0" dirty="0" err="1" smtClean="0"/>
              <a:t>in</a:t>
            </a:r>
            <a:r>
              <a:rPr lang="pt-PT" baseline="0" dirty="0" smtClean="0"/>
              <a:t> </a:t>
            </a:r>
            <a:r>
              <a:rPr lang="pt-PT" baseline="0" dirty="0" err="1" smtClean="0"/>
              <a:t>the</a:t>
            </a:r>
            <a:r>
              <a:rPr lang="pt-PT" baseline="0" dirty="0" smtClean="0"/>
              <a:t> Internet).</a:t>
            </a:r>
          </a:p>
          <a:p>
            <a:endParaRPr lang="pt-PT" baseline="0" dirty="0" smtClean="0"/>
          </a:p>
          <a:p>
            <a:r>
              <a:rPr lang="pt-PT" baseline="0" dirty="0" smtClean="0"/>
              <a:t>Como vocês sabem o email é usado hoje em dia em quantidades quase absurdas, seja por razões pessoais, por negócios, etc. Segundo números revelados pela </a:t>
            </a:r>
            <a:r>
              <a:rPr lang="pt-PT" baseline="0" dirty="0" err="1" smtClean="0"/>
              <a:t>Royal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Pidgin</a:t>
            </a:r>
            <a:r>
              <a:rPr lang="pt-PT" baseline="0" dirty="0" smtClean="0"/>
              <a:t>, com alguns </a:t>
            </a:r>
            <a:r>
              <a:rPr lang="pt-PT" baseline="0" dirty="0" err="1" smtClean="0"/>
              <a:t>calculos</a:t>
            </a:r>
            <a:r>
              <a:rPr lang="pt-PT" baseline="0" dirty="0" smtClean="0"/>
              <a:t> chegamos à conclusão que em média,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3277460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 interface corre num browser que comunica com…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651429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</a:t>
            </a:r>
            <a:r>
              <a:rPr lang="pt-PT" dirty="0" err="1" smtClean="0"/>
              <a:t>RGIServer</a:t>
            </a:r>
            <a:r>
              <a:rPr lang="pt-PT" dirty="0" smtClean="0"/>
              <a:t> que funciona como servidor HTTP… Este servidor comunica com…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651429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</a:t>
            </a:r>
            <a:r>
              <a:rPr lang="pt-PT" dirty="0" err="1" smtClean="0"/>
              <a:t>retrieval</a:t>
            </a:r>
            <a:r>
              <a:rPr lang="pt-PT" dirty="0" smtClean="0"/>
              <a:t> server que é responsável por toda a comunicação com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651429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aseline="0" dirty="0" smtClean="0"/>
              <a:t>os módulos usados para indexar e recuperar os emails…</a:t>
            </a:r>
            <a:endParaRPr lang="pt-PT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651429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</a:t>
            </a:r>
            <a:r>
              <a:rPr lang="pt-PT" dirty="0" err="1" smtClean="0"/>
              <a:t>Indexer</a:t>
            </a:r>
            <a:r>
              <a:rPr lang="pt-PT" dirty="0" smtClean="0"/>
              <a:t> é o módulo responsável pela indexação… Usa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651429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 </a:t>
            </a:r>
            <a:r>
              <a:rPr lang="pt-PT" dirty="0" err="1" smtClean="0"/>
              <a:t>emailLib</a:t>
            </a:r>
            <a:r>
              <a:rPr lang="pt-PT" baseline="0" dirty="0" smtClean="0"/>
              <a:t> que faz a comunicação com o Gmail para fazer o </a:t>
            </a:r>
            <a:r>
              <a:rPr lang="pt-PT" baseline="0" dirty="0" err="1" smtClean="0"/>
              <a:t>fetch</a:t>
            </a:r>
            <a:r>
              <a:rPr lang="pt-PT" baseline="0" dirty="0" smtClean="0"/>
              <a:t> dos emails a indexar… Depois, no processo de indexação, usa o…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651429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Tokenizer</a:t>
            </a:r>
            <a:r>
              <a:rPr lang="pt-PT" dirty="0" smtClean="0"/>
              <a:t> para retirar os termos dos</a:t>
            </a:r>
            <a:r>
              <a:rPr lang="pt-PT" baseline="0" dirty="0" smtClean="0"/>
              <a:t> emails… 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6514294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E indexa, escrevendo no glossário e nos índices, um para</a:t>
            </a:r>
            <a:r>
              <a:rPr lang="pt-PT" baseline="0" dirty="0" smtClean="0"/>
              <a:t> remetente, outro para assunto e outro para o corpo…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651429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Também</a:t>
            </a:r>
            <a:r>
              <a:rPr lang="pt-PT" baseline="0" dirty="0" smtClean="0"/>
              <a:t> guarda na cache os emails, para o acesso a eles na recuperação e esta ser rápida…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651429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E ainda calcula alguma informação utilizada</a:t>
            </a:r>
            <a:r>
              <a:rPr lang="pt-PT" baseline="0" dirty="0" smtClean="0"/>
              <a:t> para o ranking que pode ser calculada em </a:t>
            </a:r>
            <a:r>
              <a:rPr lang="pt-PT" baseline="0" dirty="0" err="1" smtClean="0"/>
              <a:t>index</a:t>
            </a:r>
            <a:r>
              <a:rPr lang="pt-PT" baseline="0" dirty="0" smtClean="0"/>
              <a:t> time.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651429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aseline="0" dirty="0" smtClean="0"/>
              <a:t>as pessoas receberam cerca de 17 emails diários em 2010, 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1833890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</a:t>
            </a:r>
            <a:r>
              <a:rPr lang="pt-PT" dirty="0" err="1" smtClean="0"/>
              <a:t>retriever</a:t>
            </a:r>
            <a:r>
              <a:rPr lang="pt-PT" dirty="0" smtClean="0"/>
              <a:t> é o módulo responsável pela recuperação da informação…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6514294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Depois do </a:t>
            </a:r>
            <a:r>
              <a:rPr lang="pt-PT" dirty="0" err="1" smtClean="0"/>
              <a:t>RetrivalServer</a:t>
            </a:r>
            <a:r>
              <a:rPr lang="pt-PT" dirty="0" smtClean="0"/>
              <a:t> usar o </a:t>
            </a:r>
            <a:r>
              <a:rPr lang="pt-PT" dirty="0" err="1" smtClean="0"/>
              <a:t>Tokenizer</a:t>
            </a:r>
            <a:r>
              <a:rPr lang="pt-PT" dirty="0" smtClean="0"/>
              <a:t> para fragmentar o input…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651429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Por fim, o </a:t>
            </a:r>
            <a:r>
              <a:rPr lang="pt-PT" dirty="0" err="1" smtClean="0"/>
              <a:t>retriever</a:t>
            </a:r>
            <a:r>
              <a:rPr lang="pt-PT" dirty="0" smtClean="0"/>
              <a:t> usa os índices e a informação de ranking previamente calculada para recuperar os emails e ordená-lo,</a:t>
            </a:r>
            <a:r>
              <a:rPr lang="pt-PT" baseline="0" dirty="0" smtClean="0"/>
              <a:t> usando </a:t>
            </a:r>
            <a:r>
              <a:rPr lang="pt-PT" baseline="0" dirty="0" err="1" smtClean="0"/>
              <a:t>tambem</a:t>
            </a:r>
            <a:r>
              <a:rPr lang="pt-PT" baseline="0" dirty="0" smtClean="0"/>
              <a:t> a cache para os devolver para serem apresentados…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651429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Vamos agora olhar para os mecanismos implementados…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107781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Como</a:t>
            </a:r>
            <a:r>
              <a:rPr lang="pt-PT" baseline="0" dirty="0" smtClean="0"/>
              <a:t> já dissemos, nós temos dois servidores o </a:t>
            </a:r>
            <a:r>
              <a:rPr lang="pt-PT" baseline="0" dirty="0" err="1" smtClean="0"/>
              <a:t>RGIServer</a:t>
            </a:r>
            <a:r>
              <a:rPr lang="pt-PT" baseline="0" dirty="0" smtClean="0"/>
              <a:t> e o </a:t>
            </a:r>
            <a:r>
              <a:rPr lang="pt-PT" baseline="0" dirty="0" err="1" smtClean="0"/>
              <a:t>RetrievalServer</a:t>
            </a:r>
            <a:r>
              <a:rPr lang="pt-PT" baseline="0" dirty="0" smtClean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4105707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aseline="0" dirty="0" smtClean="0"/>
              <a:t>O </a:t>
            </a:r>
            <a:r>
              <a:rPr lang="pt-PT" baseline="0" dirty="0" err="1" smtClean="0"/>
              <a:t>RGIServer</a:t>
            </a:r>
            <a:r>
              <a:rPr lang="pt-PT" baseline="0" dirty="0" smtClean="0"/>
              <a:t> é um servidor </a:t>
            </a:r>
            <a:r>
              <a:rPr lang="pt-PT" baseline="0" dirty="0" err="1" smtClean="0"/>
              <a:t>http</a:t>
            </a:r>
            <a:r>
              <a:rPr lang="pt-PT" baseline="0" dirty="0" smtClean="0"/>
              <a:t> e é ele que processa todos os pedidos </a:t>
            </a:r>
            <a:r>
              <a:rPr lang="pt-PT" baseline="0" dirty="0" err="1" smtClean="0"/>
              <a:t>http</a:t>
            </a:r>
            <a:r>
              <a:rPr lang="pt-PT" baseline="0" dirty="0" smtClean="0"/>
              <a:t> vindos do browser e gerar as páginas </a:t>
            </a:r>
            <a:r>
              <a:rPr lang="pt-PT" baseline="0" dirty="0" err="1" smtClean="0"/>
              <a:t>html</a:t>
            </a:r>
            <a:r>
              <a:rPr lang="pt-PT" baseline="0" dirty="0" smtClean="0"/>
              <a:t>. Usámos as bibliotecas do </a:t>
            </a:r>
            <a:r>
              <a:rPr lang="pt-PT" baseline="0" dirty="0" err="1" smtClean="0"/>
              <a:t>python</a:t>
            </a:r>
            <a:r>
              <a:rPr lang="pt-PT" baseline="0" dirty="0" smtClean="0"/>
              <a:t> adicionando apenas o comportamento específico do nosso servidor</a:t>
            </a:r>
          </a:p>
          <a:p>
            <a:endParaRPr lang="pt-PT" baseline="0" dirty="0" smtClean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4242376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aseline="0" dirty="0" smtClean="0"/>
              <a:t>O </a:t>
            </a:r>
            <a:r>
              <a:rPr lang="pt-PT" baseline="0" dirty="0" err="1" smtClean="0"/>
              <a:t>RetrievalServer</a:t>
            </a:r>
            <a:r>
              <a:rPr lang="pt-PT" baseline="0" dirty="0" smtClean="0"/>
              <a:t> é responsável por fazer a indexação e o </a:t>
            </a:r>
            <a:r>
              <a:rPr lang="pt-PT" baseline="0" dirty="0" err="1" smtClean="0"/>
              <a:t>retrieval</a:t>
            </a:r>
            <a:r>
              <a:rPr lang="pt-PT" baseline="0" dirty="0" smtClean="0"/>
              <a:t> dos emails. </a:t>
            </a:r>
            <a:r>
              <a:rPr lang="pt-PT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Basicamente, este servidor está à escuta num </a:t>
            </a:r>
            <a:r>
              <a:rPr lang="pt-PT" sz="120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socket</a:t>
            </a:r>
            <a:r>
              <a:rPr lang="pt-PT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à espera que lhe dêem uma </a:t>
            </a:r>
            <a:r>
              <a:rPr lang="pt-PT" sz="120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string</a:t>
            </a:r>
            <a:r>
              <a:rPr lang="pt-PT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corresponde a uma </a:t>
            </a:r>
            <a:r>
              <a:rPr lang="pt-PT" sz="120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</a:t>
            </a:r>
            <a:r>
              <a:rPr lang="pt-PT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introduzida pelo utilizador. Na altura de serem devolvidos os resultados, devolvemos o identificador de todos os emails mas apenas devolvemos o remetente, data, assunto e corpo dos primeiros 20 emails, que é o número de emails por página de resultados. O resto da informação dos outros emails só é transferido se o utilizador mudar de página.</a:t>
            </a:r>
            <a:endParaRPr lang="pt-PT" i="0" dirty="0" smtClean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3193758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fazer o </a:t>
            </a:r>
            <a:r>
              <a:rPr lang="pt-PT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fetch</a:t>
            </a:r>
            <a:r>
              <a:rPr lang="pt-PT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P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 </a:t>
            </a:r>
            <a:r>
              <a:rPr lang="pt-PT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emails </a:t>
            </a:r>
            <a:r>
              <a:rPr lang="pt-P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recorremos ao protocolo IMAP, um protocolo de gestão de email suportado pelo Gmail. A biblioteca </a:t>
            </a:r>
            <a:r>
              <a:rPr lang="pt-PT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imaplib</a:t>
            </a:r>
            <a:r>
              <a:rPr lang="pt-PT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P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 </a:t>
            </a:r>
            <a:r>
              <a:rPr lang="pt-PT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Python</a:t>
            </a:r>
            <a:r>
              <a:rPr lang="pt-P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já contém alguns dos mecanismos mais básicos para fazer a recuperação de </a:t>
            </a:r>
            <a:r>
              <a:rPr lang="pt-PT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emails</a:t>
            </a:r>
            <a:r>
              <a:rPr lang="pt-P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mas aspectos mais avançados tiveram que ser resolvidos com recurso a outras bibliotecas e/ou técnicas.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2107430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mecanismo de indexação foi implementado usando estruturas de dados de </a:t>
            </a:r>
            <a:r>
              <a:rPr lang="pt-PT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Python</a:t>
            </a:r>
            <a:r>
              <a:rPr lang="pt-P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“dicionários”, que permitem um mapeamento entre um tipo ou estrutura de dados que se comporta como chave e outro(a). A existência desta estrutura é a indicada para conseguir implementar facilmente índices invertidos. </a:t>
            </a:r>
          </a:p>
          <a:p>
            <a:endParaRPr lang="pt-PT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P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Antes de ser começado o processo de indexação propriamente dito, todas as sequências de caracteres a indexar são passadas por um </a:t>
            </a:r>
            <a:r>
              <a:rPr lang="pt-PT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Tokenizer</a:t>
            </a:r>
            <a:r>
              <a:rPr lang="pt-PT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P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 usando expressões regulares, divide o </a:t>
            </a:r>
            <a:r>
              <a:rPr lang="pt-PT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 </a:t>
            </a:r>
            <a:r>
              <a:rPr lang="pt-P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 termos e elimina </a:t>
            </a:r>
            <a:r>
              <a:rPr lang="pt-PT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stopwords</a:t>
            </a:r>
            <a:r>
              <a:rPr lang="pt-P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pt-P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Existe um glossário e três índices invertidos. O glossário contém todos os termos indexados pela aplicação em que cada um está associado a um número do tipo inteiro, para ser mais rápida a computação das procuras nos índices. Os três índices são para as três partes distintas de um </a:t>
            </a:r>
            <a:r>
              <a:rPr lang="pt-PT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pt-P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remetente, assunto e corpo da mensagem. Ao separar a informação pelos diversos índices veio simplificar coisas como procura por campos específicos e cálculo do algoritmo de ranking utilizado.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8779745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</a:t>
            </a:r>
            <a:r>
              <a:rPr lang="pt-PT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retrieval</a:t>
            </a:r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o processo de recuperação de </a:t>
            </a:r>
            <a:r>
              <a:rPr lang="pt-PT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emails</a:t>
            </a:r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Para além de simplesmente receber alguns termos e encontrá-los, a ferramenta faz mais algumas coisas como, por exemplo, permitir que se obrigue a que os resultados tenham ou não determinados termos, permitir escolher ordenar resultados por data ou usando o mecanismo de ranking implementado e ainda permitir fazer a busca em campos específicos do </a:t>
            </a:r>
            <a:r>
              <a:rPr lang="pt-PT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</a:t>
            </a:r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3002069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aseline="0" dirty="0" smtClean="0"/>
              <a:t>ou seja, mais de 6000 anuais… É muito email…</a:t>
            </a:r>
          </a:p>
          <a:p>
            <a:endParaRPr lang="pt-PT" baseline="0" dirty="0" smtClean="0"/>
          </a:p>
          <a:p>
            <a:endParaRPr lang="pt-PT" dirty="0" smtClean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25483764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Quando um utilizador faz uma pesquisa com mais do que um termo, o que acontece na prática é que o conjunto de resultados corresponde à união dos conjuntos de e</a:t>
            </a:r>
            <a:r>
              <a:rPr lang="pt-PT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mails</a:t>
            </a:r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incluem cada termo. Tendo em conta que em certos casos pode haver demasiados resultados a devolver e o utilizador pode querer diminuir esses resultados foi implementado este mecanismo que o pode fazer.</a:t>
            </a:r>
          </a:p>
          <a:p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sequência de termos apresentados, caso haja termos precedidos do carácter ‘-‘, significa que nenhum dos resultados pode conter esses termos. Por sua vez, caso haja termos precedidos do carácter ‘+’, significa que os </a:t>
            </a:r>
            <a:r>
              <a:rPr lang="pt-PT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emails</a:t>
            </a:r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conjunto de resultados tem que conter esses termos.</a:t>
            </a:r>
          </a:p>
          <a:p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claro que existe potencialidade para conflitos entre resultados, portanto teve que ser estabelecida uma ordem de precedência: Primeiro cria-se o conjunto inicial unindo os conjuntos de mensagens que contenham termos neutros. Depois são eliminados aqueles que não contêm os termos obrigatórios. No fim são eliminados os que contêm termos proibidos. 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13847396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ordenação dos resultados num sistema de recuperação de </a:t>
            </a:r>
            <a:r>
              <a:rPr lang="pt-PT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emails</a:t>
            </a:r>
            <a:r>
              <a:rPr lang="pt-P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um aspecto absolutamente fundamental: de nada serve ter os resultados certos se o utilizador se aborrecer de procurar os resultados que pretende antes de chegar a eles. Nesse sentido, foram implementadas duas soluções para a ordenação dos </a:t>
            </a:r>
            <a:r>
              <a:rPr lang="pt-PT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emails</a:t>
            </a:r>
            <a:r>
              <a:rPr lang="pt-P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t-P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3274729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Típica ordenação cronológica invertida,</a:t>
            </a:r>
            <a:r>
              <a:rPr lang="pt-PT" baseline="0" dirty="0" smtClean="0"/>
              <a:t> útil quando o utilizador tem noção de quando o email foi recebido…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27937280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… E ordenação por relevância utilizando um algoritmo desenvolvido por nós… Este algoritmo</a:t>
            </a:r>
            <a:r>
              <a:rPr lang="pt-PT" baseline="0" dirty="0" smtClean="0"/>
              <a:t> considera, não só que termos ocorrem no email, mas em que campo ocorrem…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42669528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Esta é a função para o cálculo da </a:t>
            </a:r>
            <a:r>
              <a:rPr lang="pt-PT" dirty="0" err="1" smtClean="0"/>
              <a:t>relevancia</a:t>
            </a:r>
            <a:r>
              <a:rPr lang="pt-PT" dirty="0" smtClean="0"/>
              <a:t>…</a:t>
            </a:r>
          </a:p>
          <a:p>
            <a:endParaRPr lang="pt-PT" dirty="0" smtClean="0"/>
          </a:p>
          <a:p>
            <a:r>
              <a:rPr lang="pt-P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cálculo da relevância é o somatório da relevância da </a:t>
            </a:r>
            <a:r>
              <a:rPr lang="pt-PT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</a:t>
            </a:r>
            <a:r>
              <a:rPr lang="pt-P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cada um destes três campos. De forma a dar mais importância a uns campos, face a outros, foram introduzidos factores multiplicativos neste somatório que garantem que o campo do remetente é o que mais importante para a relevância do </a:t>
            </a:r>
            <a:r>
              <a:rPr lang="pt-PT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</a:t>
            </a:r>
            <a:r>
              <a:rPr lang="pt-P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seguindo-se o assunto e, por fim, o corpo do email. </a:t>
            </a:r>
          </a:p>
          <a:p>
            <a:endParaRPr lang="pt-PT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Isto porque o remetente tem, tipicamente, o nome ou o </a:t>
            </a:r>
            <a:r>
              <a:rPr lang="pt-PT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</a:t>
            </a:r>
            <a:r>
              <a:rPr lang="pt-P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nossos contactos. Se a </a:t>
            </a:r>
            <a:r>
              <a:rPr lang="pt-PT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</a:t>
            </a:r>
            <a:r>
              <a:rPr lang="pt-P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introduzida contiver “</a:t>
            </a:r>
            <a:r>
              <a:rPr lang="pt-PT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josé</a:t>
            </a:r>
            <a:r>
              <a:rPr lang="pt-P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é de esperar que o utilizador esteja à procura de </a:t>
            </a:r>
            <a:r>
              <a:rPr lang="pt-PT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emails</a:t>
            </a:r>
            <a:r>
              <a:rPr lang="pt-P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enviados por um José e não de emails em que o nome José é mencionado. </a:t>
            </a:r>
          </a:p>
          <a:p>
            <a:endParaRPr lang="pt-PT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assunto do </a:t>
            </a:r>
            <a:r>
              <a:rPr lang="pt-PT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</a:t>
            </a:r>
            <a:r>
              <a:rPr lang="pt-P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o campo onde normalmente se encontram as palavras chave do email.</a:t>
            </a:r>
          </a:p>
          <a:p>
            <a:endParaRPr lang="pt-PT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corpo do </a:t>
            </a:r>
            <a:r>
              <a:rPr lang="pt-PT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</a:t>
            </a:r>
            <a:r>
              <a:rPr lang="pt-P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um pedaço do texto, normalmente de maior dimensão que o remetente e o assunto, que descreve o propósito do email e é de esperar que contenha muitos termos menos relevantes para a procura. Por isso mesmo, foi considerado o campo menos importante para o cálculo da relevância do </a:t>
            </a:r>
            <a:r>
              <a:rPr lang="pt-PT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</a:t>
            </a:r>
            <a:r>
              <a:rPr lang="pt-P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t-P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14570768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Para o cálculo da </a:t>
            </a:r>
            <a:r>
              <a:rPr lang="pt-PT" dirty="0" err="1" smtClean="0"/>
              <a:t>relevancia</a:t>
            </a:r>
            <a:r>
              <a:rPr lang="pt-PT" dirty="0" smtClean="0"/>
              <a:t> de cada campo, usamos a função</a:t>
            </a:r>
            <a:r>
              <a:rPr lang="pt-PT" baseline="0" dirty="0" smtClean="0"/>
              <a:t> da semelhança do </a:t>
            </a:r>
            <a:r>
              <a:rPr lang="pt-PT" baseline="0" dirty="0" err="1" smtClean="0"/>
              <a:t>coseno</a:t>
            </a:r>
            <a:r>
              <a:rPr lang="pt-PT" baseline="0" dirty="0" smtClean="0"/>
              <a:t> entre o vector de termos </a:t>
            </a:r>
            <a:r>
              <a:rPr lang="pt-PT" baseline="0" dirty="0" err="1" smtClean="0"/>
              <a:t>query</a:t>
            </a:r>
            <a:r>
              <a:rPr lang="pt-PT" baseline="0" dirty="0" smtClean="0"/>
              <a:t> e o vector de termos daquele campo.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35</a:t>
            </a:fld>
            <a:endParaRPr lang="pt-PT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Para o cálculo do vector de termos, usamos o TF-IDF que nos permite obter uma boa estimativa da importância do termo na </a:t>
            </a:r>
            <a:r>
              <a:rPr lang="pt-PT" dirty="0" err="1" smtClean="0"/>
              <a:t>query</a:t>
            </a:r>
            <a:r>
              <a:rPr lang="pt-PT" baseline="0" dirty="0" smtClean="0"/>
              <a:t> ou no campo.</a:t>
            </a:r>
          </a:p>
          <a:p>
            <a:endParaRPr lang="pt-PT" baseline="0" dirty="0" smtClean="0"/>
          </a:p>
          <a:p>
            <a:r>
              <a:rPr lang="pt-PT" baseline="0" dirty="0" smtClean="0"/>
              <a:t>Nós desenvolvemos duas implementações desta ideia.</a:t>
            </a:r>
          </a:p>
          <a:p>
            <a:r>
              <a:rPr lang="pt-PT" baseline="0" dirty="0" smtClean="0"/>
              <a:t>Na primeira, o cálculo da relevância é todo calculado em </a:t>
            </a:r>
            <a:r>
              <a:rPr lang="pt-PT" baseline="0" dirty="0" err="1" smtClean="0"/>
              <a:t>run-time</a:t>
            </a:r>
            <a:r>
              <a:rPr lang="pt-PT" baseline="0" dirty="0" smtClean="0"/>
              <a:t>. É a versão não optimizada.</a:t>
            </a:r>
          </a:p>
          <a:p>
            <a:r>
              <a:rPr lang="pt-PT" baseline="0" dirty="0" smtClean="0"/>
              <a:t>Na versão optimizada, parte do cálculo é feito em </a:t>
            </a:r>
            <a:r>
              <a:rPr lang="pt-PT" baseline="0" dirty="0" err="1" smtClean="0"/>
              <a:t>index-time</a:t>
            </a:r>
            <a:r>
              <a:rPr lang="pt-PT" baseline="0" dirty="0" smtClean="0"/>
              <a:t>. A parte que é feita em </a:t>
            </a:r>
            <a:r>
              <a:rPr lang="pt-PT" baseline="0" dirty="0" err="1" smtClean="0"/>
              <a:t>index-time</a:t>
            </a:r>
            <a:r>
              <a:rPr lang="pt-PT" baseline="0" dirty="0" smtClean="0"/>
              <a:t> é exactamente esta: o cálculo do vectores de termos para cada campo do email. Calcular isto em </a:t>
            </a:r>
            <a:r>
              <a:rPr lang="pt-PT" baseline="0" dirty="0" err="1" smtClean="0"/>
              <a:t>index-time</a:t>
            </a:r>
            <a:r>
              <a:rPr lang="pt-PT" baseline="0" dirty="0" smtClean="0"/>
              <a:t> aumenta o tempo de indexação ligeiramente, mas, como vamos mostrar mais à frente, melhora o tempo de resposta do sistema.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36</a:t>
            </a:fld>
            <a:endParaRPr lang="pt-PT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facilitar a recuperação de um </a:t>
            </a:r>
            <a:r>
              <a:rPr lang="pt-PT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</a:t>
            </a:r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um utilizador pode querer procurar por um campo específico. Por exemplo, se o utilizador souber que o </a:t>
            </a:r>
            <a:r>
              <a:rPr lang="pt-PT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</a:t>
            </a:r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foi enviado por </a:t>
            </a:r>
            <a:r>
              <a:rPr lang="pt-PT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John Smith</a:t>
            </a:r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escrever essas palavras como termos e fazer a procura apenas no índice do remetente, devolvendo desta forma um conjunto de resultados mais pequeno e mais rápido, visto que apenas um índice é percorrido. 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6740913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forma a ajudar os utilizadores a filtrarem os resultados obtidos com a </a:t>
            </a:r>
            <a:r>
              <a:rPr lang="pt-P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</a:t>
            </a:r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submetida desenvolvemos filtros para os remetentes.</a:t>
            </a:r>
          </a:p>
          <a:p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seu funcionamento é simples: após obter os resultados de determinada </a:t>
            </a:r>
            <a:r>
              <a:rPr lang="pt-PT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</a:t>
            </a:r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 sistema coloca, do lado esquerdo dos resultados, a lista de remetentes para os </a:t>
            </a:r>
            <a:r>
              <a:rPr lang="pt-PT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emails</a:t>
            </a:r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presentes nessa lista de resultados. O utilizador pode então seleccionar o ou os remetentes que lhe interessam ver e o sistema apresentará apenas os </a:t>
            </a:r>
            <a:r>
              <a:rPr lang="pt-PT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emails</a:t>
            </a:r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enviados por esses remetentes. Também</a:t>
            </a:r>
            <a:r>
              <a:rPr lang="pt-P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 ainda seleccionar o ou os remetentes que não lhe interessam ver e o sistema e os email enviados por eles não são mostrados. 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23204118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interface gráfica de qualquer aplicação é sempre um ponto fundamental para o sucesso da mesma: uma interface mal feita e com pouca usabilidade pode deitar por terra todo o restante trabalho, por mais brilhante que este possa ser.</a:t>
            </a:r>
          </a:p>
          <a:p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 portanto com algum cuidado que desenvolvemos a nossa interface gráfica. 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249318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aseline="0" dirty="0" smtClean="0"/>
              <a:t>E com o aumento do espaço de armazenamento…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8141388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aspecto geral da nossa interface pode ser observado na primeira figura.</a:t>
            </a:r>
          </a:p>
          <a:p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resultados obtidos são apresentados em barras azuis que indicam apenas o remetente, assunto e data do </a:t>
            </a:r>
            <a:r>
              <a:rPr lang="pt-PT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</a:t>
            </a:r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Para aceder ao conteúdo do corpo do </a:t>
            </a:r>
            <a:r>
              <a:rPr lang="pt-PT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</a:t>
            </a:r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 utilizador só necessita de carregar na barra do email correspondente &lt;APONTAR PARA A SEGUNDA FIGURA&gt;. 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859769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Passemos então para a </a:t>
            </a:r>
            <a:r>
              <a:rPr lang="pt-PT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avalição</a:t>
            </a:r>
            <a:r>
              <a:rPr lang="pt-PT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pt-PT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 forma a </a:t>
            </a:r>
            <a:r>
              <a:rPr lang="pt-PT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podermos a avaliar a solução proposta, decidimos fazer …</a:t>
            </a:r>
            <a:endParaRPr lang="pt-PT" i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8940235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 testes comparativos entre o nosso projecto, o sistema de recuperação de emails que o Gmail fornece como padrão e, aquilo a que se poderia chamar de, um motor de busca de email “tradicional”. O motor de busca tradicional considerado foi o sistema do próprio Gmail mas recorrendo apenas à busca simples do mesmo. </a:t>
            </a:r>
            <a:endParaRPr lang="pt-PT" i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9263630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Em relação às métricas escolhidas</a:t>
            </a:r>
            <a:r>
              <a:rPr lang="pt-PT" baseline="0" dirty="0" smtClean="0"/>
              <a:t> para as comparações, optámos pela …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43</a:t>
            </a:fld>
            <a:endParaRPr lang="pt-PT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Precisão</a:t>
            </a:r>
            <a:r>
              <a:rPr lang="pt-PT" baseline="0" dirty="0" smtClean="0"/>
              <a:t> que, como sabem, é a percentagem de documentos recuperados que são relevantes.</a:t>
            </a:r>
          </a:p>
          <a:p>
            <a:r>
              <a:rPr lang="pt-PT" baseline="0" dirty="0" smtClean="0"/>
              <a:t>E o…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44</a:t>
            </a:fld>
            <a:endParaRPr lang="pt-PT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dirty="0" err="1" smtClean="0"/>
              <a:t>Normalized</a:t>
            </a:r>
            <a:r>
              <a:rPr lang="pt-PT" dirty="0" smtClean="0"/>
              <a:t> </a:t>
            </a:r>
            <a:r>
              <a:rPr lang="pt-PT" dirty="0" err="1" smtClean="0"/>
              <a:t>Discounted</a:t>
            </a:r>
            <a:r>
              <a:rPr lang="pt-PT" dirty="0" smtClean="0"/>
              <a:t> </a:t>
            </a:r>
            <a:r>
              <a:rPr lang="pt-PT" dirty="0" err="1" smtClean="0"/>
              <a:t>Cumulative</a:t>
            </a:r>
            <a:r>
              <a:rPr lang="pt-PT" dirty="0" smtClean="0"/>
              <a:t> </a:t>
            </a:r>
            <a:r>
              <a:rPr lang="pt-PT" dirty="0" err="1" smtClean="0"/>
              <a:t>Gain</a:t>
            </a:r>
            <a:r>
              <a:rPr lang="pt-PT" dirty="0" smtClean="0"/>
              <a:t> até ao 10º email.</a:t>
            </a:r>
          </a:p>
          <a:p>
            <a:r>
              <a:rPr lang="pt-PT" dirty="0" smtClean="0"/>
              <a:t>O NDCG</a:t>
            </a:r>
            <a:r>
              <a:rPr lang="pt-PT" baseline="0" dirty="0" smtClean="0"/>
              <a:t> basicamente mede a utilidade dos resultados até, neste caso, até ao 10º email. Para isso o que é necessário fazer é usar uma escala de relevância e atribuir a cada email um valor dessa escala. Depois a utilidade dos 10 primeiros resultados é calculada de acordo com esta medida tendo em conta a relevância desses 10 resultados e a posição em que cada um desses resultados aparece.</a:t>
            </a:r>
          </a:p>
          <a:p>
            <a:endParaRPr lang="pt-PT" baseline="0" dirty="0" smtClean="0"/>
          </a:p>
          <a:p>
            <a:r>
              <a:rPr lang="pt-PT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Escolhemos estas métricas por julgarmos serem aquelas em que o nosso sistema mais se poderá destacar. Outras medidas como o </a:t>
            </a:r>
            <a:r>
              <a:rPr lang="pt-PT" sz="120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recall</a:t>
            </a:r>
            <a:r>
              <a:rPr lang="pt-PT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poderiam ser também testadas mas consideramos que o </a:t>
            </a:r>
            <a:r>
              <a:rPr lang="pt-PT" sz="120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recall</a:t>
            </a:r>
            <a:r>
              <a:rPr lang="pt-PT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obtido no nosso sistema deverá ser muito semelhante (se não mesmo igual) ao </a:t>
            </a:r>
            <a:r>
              <a:rPr lang="pt-PT" sz="120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recall</a:t>
            </a:r>
            <a:r>
              <a:rPr lang="pt-PT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obtido nas outras duas soluções uma vez que não julgamos ter implementado qualquer medida que nos permita esperar um melhor valor de </a:t>
            </a:r>
            <a:r>
              <a:rPr lang="pt-PT" sz="120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recall</a:t>
            </a:r>
            <a:r>
              <a:rPr lang="pt-PT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pt-PT" i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45</a:t>
            </a:fld>
            <a:endParaRPr lang="pt-PT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estes testes, decidimos recorrer a dois cenários que espelham o uso típico deste tipo de mecanismos de recuperação </a:t>
            </a:r>
          </a:p>
          <a:p>
            <a:r>
              <a:rPr lang="pt-PT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estes cenário, usámos os emails presentes na minha conta.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46</a:t>
            </a:fld>
            <a:endParaRPr lang="pt-PT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O primeiro</a:t>
            </a:r>
            <a:r>
              <a:rPr lang="pt-PT" baseline="0" dirty="0" smtClean="0"/>
              <a:t> cenário consistia em </a:t>
            </a:r>
            <a:r>
              <a:rPr lang="pt-PT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</a:t>
            </a:r>
            <a:r>
              <a:rPr lang="pt-PT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ncontrar o email enviado pelo regente da cadeira de RGI em que é indicado o template a utilizar no </a:t>
            </a:r>
            <a:r>
              <a:rPr lang="pt-PT" sz="120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</a:t>
            </a:r>
            <a:r>
              <a:rPr lang="pt-PT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PT" sz="120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pt-PT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PT" sz="120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pt-PT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art.</a:t>
            </a:r>
            <a:endParaRPr lang="pt-PT" i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47</a:t>
            </a:fld>
            <a:endParaRPr lang="pt-PT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Tal como podem ver, a precisão obtida é igual para todos os sistemas uma vez que todos eles retornaram 4 resultados, onde apenas um era relevante (aquele que se estava à procura). </a:t>
            </a:r>
            <a:endParaRPr lang="pt-PT" i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48</a:t>
            </a:fld>
            <a:endParaRPr lang="pt-PT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Já em relação ao</a:t>
            </a:r>
            <a:r>
              <a:rPr lang="pt-PT" baseline="0" dirty="0" smtClean="0"/>
              <a:t> NDCG a situação é outra.</a:t>
            </a:r>
          </a:p>
          <a:p>
            <a:r>
              <a:rPr lang="pt-PT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valor do NDCG para o sistema clássico e para o Gmail é idêntico uma vez que ambos os sistemas retornam os resultados ordenados por ordem inversa à cronológica. Assim sendo, o email que se pretendia encontrava-se na 3º posição da lista. Por outro lado, uma vez que a nossa solução ordena os resultados por relevância, os resultados obtidos apresentaram o email pretendido em primeiro lugar, o que dá origem a um NDCG de 1.0 </a:t>
            </a:r>
            <a:endParaRPr lang="pt-PT" i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49</a:t>
            </a:fld>
            <a:endParaRPr lang="pt-P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aseline="0" dirty="0" smtClean="0"/>
              <a:t>e o trabalho que dá organizar…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10700258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No segundo cenário, era pedido para</a:t>
            </a:r>
            <a:r>
              <a:rPr lang="pt-PT" baseline="0" dirty="0" smtClean="0"/>
              <a:t> </a:t>
            </a:r>
            <a:r>
              <a:rPr lang="pt-PT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</a:t>
            </a:r>
            <a:r>
              <a:rPr lang="pt-PT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ncontrar o conjunto de emails enviados pelo colega de grupo (Tiago Garcia) sobre o projecto de RGI. Emails que não sejam sobre o projecto, i.e. que apenas o refiram, devem ser considerados não relevantes. </a:t>
            </a:r>
            <a:endParaRPr lang="pt-PT" i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50</a:t>
            </a:fld>
            <a:endParaRPr lang="pt-PT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facto de no sistema clássico não ser possível especificar que se pretende apenas os emails enviados por determinada pessoa está na base dos seus resultados: 3 dos 16 emails retornados não foram enviado pelo Tiago Garcia, mas sim por outra pessoa mencionava o seu nome.</a:t>
            </a:r>
          </a:p>
          <a:p>
            <a:endParaRPr lang="pt-PT" sz="120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PT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 o Gmail já é possível especificar o remetente mas, uma vez que o Gmail retorna threads inteiras, foram retornados não apenas emails enviados pelo remetente pretendido mas sim todos os emails contidos em threads onde o remetente pretendido participou (13 emails no total, em que apenas 4 são relevantes). </a:t>
            </a:r>
          </a:p>
          <a:p>
            <a:endParaRPr lang="pt-PT" sz="120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PT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Aqui a nossa solução também se revelou a melhor, embora tenha devolvido resultados que tinham pouco a ver com o projecto (apenas era mencionado)</a:t>
            </a:r>
            <a:endParaRPr lang="pt-PT" i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51</a:t>
            </a:fld>
            <a:endParaRPr lang="pt-PT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Em relação ao NDCG</a:t>
            </a:r>
          </a:p>
          <a:p>
            <a:r>
              <a:rPr lang="pt-PT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diferença do NDCG entre o sistema clássico e o Gmail prende-se apenas com o facto de o sistema clássico ter retornado mais resultados irrelevantes uma vez que, de resto, ambos ordenam os resultados segundo o mesmo critério (tempo).</a:t>
            </a:r>
          </a:p>
          <a:p>
            <a:r>
              <a:rPr lang="pt-PT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pt-PT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Já o nosso sistema retornou apenas 7 resultados, todos eles enviados pelo remetente pretendido e com os 3 resultados considerados irrelevantes nas últimas posições o que explica os bons resultados apresentados na tabela anterior. </a:t>
            </a:r>
            <a:endParaRPr lang="pt-PT" i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52</a:t>
            </a:fld>
            <a:endParaRPr lang="pt-PT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Adicionalmente, nós fizemos ainda uma comparação das</a:t>
            </a:r>
            <a:r>
              <a:rPr lang="pt-PT" baseline="0" dirty="0" smtClean="0"/>
              <a:t> três abordagens que fizemos para a ordenação dos resultados. Aquela que ordena por ordem inversa à cronológica, aquele que ordena por relevância sem optimização e a que ordena por relevância mas com optimização mas com influência no tempo de indexação.</a:t>
            </a:r>
          </a:p>
          <a:p>
            <a:r>
              <a:rPr lang="pt-PT" baseline="0" dirty="0" smtClean="0"/>
              <a:t>Aqui o nosso principal objectivo era perceber qual era o custo, em termo de tempo, do nosso algoritmo para o cálculo da relevância em comparação com a abordagem clássica da </a:t>
            </a:r>
            <a:r>
              <a:rPr lang="pt-PT" baseline="0" smtClean="0"/>
              <a:t>ordenação temporal.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53</a:t>
            </a:fld>
            <a:endParaRPr lang="pt-PT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Este gráfico</a:t>
            </a:r>
            <a:r>
              <a:rPr lang="pt-PT" baseline="0" dirty="0" smtClean="0"/>
              <a:t> ilustra os resultados.</a:t>
            </a:r>
          </a:p>
          <a:p>
            <a:r>
              <a:rPr lang="pt-PT" baseline="0" dirty="0" smtClean="0"/>
              <a:t>Como podem ver…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54</a:t>
            </a:fld>
            <a:endParaRPr lang="pt-PT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A</a:t>
            </a:r>
            <a:r>
              <a:rPr lang="pt-PT" baseline="0" dirty="0" smtClean="0"/>
              <a:t> diferença de performance, em tempo, da ordenação por tempo e por relevância (no caso optimizado) é uma coisa muito pequena …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55</a:t>
            </a:fld>
            <a:endParaRPr lang="pt-PT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Neste gráfico</a:t>
            </a:r>
            <a:r>
              <a:rPr lang="pt-PT" baseline="0" dirty="0" smtClean="0"/>
              <a:t> temos os valores e, se fizermos as contas, chegamos à conclusão que a diferença de performance é de cerca de…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56</a:t>
            </a:fld>
            <a:endParaRPr lang="pt-PT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1%.</a:t>
            </a:r>
          </a:p>
          <a:p>
            <a:r>
              <a:rPr lang="pt-PT" dirty="0" smtClean="0"/>
              <a:t>Já em relação às ordenações por relevância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57</a:t>
            </a:fld>
            <a:endParaRPr lang="pt-PT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Podem ver que a diferença é bastante grande.</a:t>
            </a:r>
            <a:r>
              <a:rPr lang="pt-PT" baseline="0" dirty="0" smtClean="0"/>
              <a:t> Por exemplo no caso com mais resultados, a melhoria de performance é de quase …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58</a:t>
            </a:fld>
            <a:endParaRPr lang="pt-PT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baseline="0" dirty="0" smtClean="0"/>
              <a:t>90%.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59</a:t>
            </a:fld>
            <a:endParaRPr lang="pt-P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aseline="0" dirty="0" smtClean="0"/>
              <a:t>encontrar um email procurando um a um é quase como encontrar uma agulha num palheiro…</a:t>
            </a:r>
          </a:p>
          <a:p>
            <a:endParaRPr lang="pt-PT" baseline="0" dirty="0" smtClean="0"/>
          </a:p>
          <a:p>
            <a:r>
              <a:rPr lang="pt-PT" baseline="0" dirty="0" smtClean="0"/>
              <a:t>Portanto, objectivo do nosso sistema é encontrar e apresentar com a melhor ordenação possível emails de…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40749961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Este</a:t>
            </a:r>
            <a:r>
              <a:rPr lang="pt-PT" baseline="0" dirty="0" smtClean="0"/>
              <a:t> último gráfica mostra os valores todos.</a:t>
            </a:r>
          </a:p>
          <a:p>
            <a:r>
              <a:rPr lang="pt-PT" baseline="0" dirty="0" smtClean="0"/>
              <a:t>Mas aqui o que eu queria então deixar claro é que a diferença de performance, em termos de tempo, no nosso cálculo de relevância e da ordenação por tempo é algo praticamente insignificante.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60</a:t>
            </a:fld>
            <a:endParaRPr lang="pt-PT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Bem, por</a:t>
            </a:r>
            <a:r>
              <a:rPr lang="pt-PT" baseline="0" dirty="0" smtClean="0"/>
              <a:t> fim uma pequena </a:t>
            </a:r>
            <a:r>
              <a:rPr lang="pt-PT" baseline="0" dirty="0" err="1" smtClean="0"/>
              <a:t>desmonstraçao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61</a:t>
            </a:fld>
            <a:endParaRPr lang="pt-PT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62</a:t>
            </a:fld>
            <a:endParaRPr lang="pt-P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aseline="0" dirty="0" smtClean="0"/>
              <a:t>contas Gmail.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926363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aseline="0" dirty="0" smtClean="0"/>
              <a:t>Falando agora da nossa solução, vamos começar por olhar para…</a:t>
            </a:r>
            <a:endParaRPr lang="pt-PT" dirty="0" smtClean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2548376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 arquitectura…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B8164-401D-4E24-BAB4-D74C72A72A14}" type="slidenum">
              <a:rPr lang="pt-PT" smtClean="0"/>
              <a:pPr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651429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Faça clique para editar o estilo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70875-E729-438F-AD64-DA10B3256A5A}" type="datetimeFigureOut">
              <a:rPr lang="pt-PT" smtClean="0"/>
              <a:pPr/>
              <a:t>06-02-2011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85B3-BB92-4040-8F52-E774985663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70875-E729-438F-AD64-DA10B3256A5A}" type="datetimeFigureOut">
              <a:rPr lang="pt-PT" smtClean="0"/>
              <a:pPr/>
              <a:t>06-02-2011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85B3-BB92-4040-8F52-E774985663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70875-E729-438F-AD64-DA10B3256A5A}" type="datetimeFigureOut">
              <a:rPr lang="pt-PT" smtClean="0"/>
              <a:pPr/>
              <a:t>06-02-2011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85B3-BB92-4040-8F52-E774985663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70875-E729-438F-AD64-DA10B3256A5A}" type="datetimeFigureOut">
              <a:rPr lang="pt-PT" smtClean="0"/>
              <a:pPr/>
              <a:t>06-02-2011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85B3-BB92-4040-8F52-E774985663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70875-E729-438F-AD64-DA10B3256A5A}" type="datetimeFigureOut">
              <a:rPr lang="pt-PT" smtClean="0"/>
              <a:pPr/>
              <a:t>06-02-2011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85B3-BB92-4040-8F52-E774985663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70875-E729-438F-AD64-DA10B3256A5A}" type="datetimeFigureOut">
              <a:rPr lang="pt-PT" smtClean="0"/>
              <a:pPr/>
              <a:t>06-02-2011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85B3-BB92-4040-8F52-E774985663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70875-E729-438F-AD64-DA10B3256A5A}" type="datetimeFigureOut">
              <a:rPr lang="pt-PT" smtClean="0"/>
              <a:pPr/>
              <a:t>06-02-2011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85B3-BB92-4040-8F52-E774985663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70875-E729-438F-AD64-DA10B3256A5A}" type="datetimeFigureOut">
              <a:rPr lang="pt-PT" smtClean="0"/>
              <a:pPr/>
              <a:t>06-02-2011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85B3-BB92-4040-8F52-E774985663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70875-E729-438F-AD64-DA10B3256A5A}" type="datetimeFigureOut">
              <a:rPr lang="pt-PT" smtClean="0"/>
              <a:pPr/>
              <a:t>06-02-2011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85B3-BB92-4040-8F52-E774985663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70875-E729-438F-AD64-DA10B3256A5A}" type="datetimeFigureOut">
              <a:rPr lang="pt-PT" smtClean="0"/>
              <a:pPr/>
              <a:t>06-02-2011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85B3-BB92-4040-8F52-E774985663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70875-E729-438F-AD64-DA10B3256A5A}" type="datetimeFigureOut">
              <a:rPr lang="pt-PT" smtClean="0"/>
              <a:pPr/>
              <a:t>06-02-2011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C85B3-BB92-4040-8F52-E774985663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70875-E729-438F-AD64-DA10B3256A5A}" type="datetimeFigureOut">
              <a:rPr lang="pt-PT" smtClean="0"/>
              <a:pPr/>
              <a:t>06-02-2011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C85B3-BB92-4040-8F52-E774985663BC}" type="slidenum">
              <a:rPr lang="pt-PT" smtClean="0"/>
              <a:pPr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joao\AppData\Local\Google\Chrome\Application\chrome.exe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0" y="65615"/>
            <a:ext cx="6096000" cy="4942332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0" y="5131058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200" b="1" dirty="0" err="1" smtClean="0">
                <a:solidFill>
                  <a:srgbClr val="C00000"/>
                </a:solidFill>
                <a:latin typeface="Century Gothic" pitchFamily="34" charset="0"/>
              </a:rPr>
              <a:t>R</a:t>
            </a:r>
            <a:r>
              <a:rPr lang="pt-PT" sz="4200" dirty="0" err="1" smtClean="0">
                <a:latin typeface="Century Gothic" pitchFamily="34" charset="0"/>
              </a:rPr>
              <a:t>etriever</a:t>
            </a:r>
            <a:r>
              <a:rPr lang="pt-PT" sz="4200" dirty="0" smtClean="0">
                <a:latin typeface="Century Gothic" pitchFamily="34" charset="0"/>
              </a:rPr>
              <a:t> for</a:t>
            </a:r>
            <a:r>
              <a:rPr lang="pt-PT" sz="4200" dirty="0" smtClean="0">
                <a:solidFill>
                  <a:srgbClr val="C00000"/>
                </a:solidFill>
                <a:latin typeface="Century Gothic" pitchFamily="34" charset="0"/>
              </a:rPr>
              <a:t> </a:t>
            </a:r>
            <a:r>
              <a:rPr lang="pt-PT" sz="4200" b="1" i="1" dirty="0" smtClean="0">
                <a:solidFill>
                  <a:srgbClr val="C00000"/>
                </a:solidFill>
                <a:latin typeface="Century Gothic" pitchFamily="34" charset="0"/>
              </a:rPr>
              <a:t>G</a:t>
            </a:r>
            <a:r>
              <a:rPr lang="pt-PT" sz="4200" dirty="0" smtClean="0">
                <a:latin typeface="Century Gothic" pitchFamily="34" charset="0"/>
              </a:rPr>
              <a:t>mail </a:t>
            </a:r>
            <a:r>
              <a:rPr lang="pt-PT" sz="4200" dirty="0" err="1" smtClean="0">
                <a:latin typeface="Century Gothic" pitchFamily="34" charset="0"/>
              </a:rPr>
              <a:t>in</a:t>
            </a:r>
            <a:r>
              <a:rPr lang="pt-PT" sz="4200" dirty="0" smtClean="0">
                <a:latin typeface="Century Gothic" pitchFamily="34" charset="0"/>
              </a:rPr>
              <a:t> </a:t>
            </a:r>
            <a:r>
              <a:rPr lang="pt-PT" sz="4200" dirty="0" err="1" smtClean="0">
                <a:latin typeface="Century Gothic" pitchFamily="34" charset="0"/>
              </a:rPr>
              <a:t>the</a:t>
            </a:r>
            <a:r>
              <a:rPr lang="pt-PT" sz="4200" dirty="0" smtClean="0">
                <a:latin typeface="Century Gothic" pitchFamily="34" charset="0"/>
              </a:rPr>
              <a:t> </a:t>
            </a:r>
            <a:r>
              <a:rPr lang="pt-PT" sz="4200" b="1" dirty="0" smtClean="0">
                <a:solidFill>
                  <a:srgbClr val="C00000"/>
                </a:solidFill>
                <a:latin typeface="Century Gothic" pitchFamily="34" charset="0"/>
              </a:rPr>
              <a:t>I</a:t>
            </a:r>
            <a:r>
              <a:rPr lang="pt-PT" sz="4200" dirty="0" smtClean="0">
                <a:latin typeface="Century Gothic" pitchFamily="34" charset="0"/>
              </a:rPr>
              <a:t>nternet</a:t>
            </a:r>
          </a:p>
          <a:p>
            <a:pPr algn="ctr"/>
            <a:endParaRPr lang="pt-PT" sz="2400" dirty="0">
              <a:latin typeface="Century Gothic" pitchFamily="34" charset="0"/>
            </a:endParaRPr>
          </a:p>
          <a:p>
            <a:pPr algn="r"/>
            <a:r>
              <a:rPr lang="pt-PT" sz="1400" b="1" dirty="0" smtClean="0">
                <a:latin typeface="Century Gothic" pitchFamily="34" charset="0"/>
              </a:rPr>
              <a:t>Grupo 4</a:t>
            </a:r>
          </a:p>
          <a:p>
            <a:pPr algn="r"/>
            <a:r>
              <a:rPr lang="pt-PT" sz="1400" dirty="0" smtClean="0">
                <a:latin typeface="Century Gothic" pitchFamily="34" charset="0"/>
              </a:rPr>
              <a:t>Tiago Garcia</a:t>
            </a:r>
          </a:p>
          <a:p>
            <a:pPr algn="r"/>
            <a:r>
              <a:rPr lang="pt-PT" sz="1400" dirty="0" smtClean="0">
                <a:latin typeface="Century Gothic" pitchFamily="34" charset="0"/>
              </a:rPr>
              <a:t>João Aires</a:t>
            </a:r>
            <a:endParaRPr lang="pt-PT" sz="14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6709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ângulo arredondado 1"/>
          <p:cNvSpPr/>
          <p:nvPr/>
        </p:nvSpPr>
        <p:spPr>
          <a:xfrm>
            <a:off x="467544" y="2780928"/>
            <a:ext cx="135976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RGIServer</a:t>
            </a:r>
            <a:endParaRPr lang="pt-PT" sz="1400" dirty="0"/>
          </a:p>
        </p:txBody>
      </p:sp>
      <p:sp>
        <p:nvSpPr>
          <p:cNvPr id="3" name="Rectângulo arredondado 2"/>
          <p:cNvSpPr/>
          <p:nvPr/>
        </p:nvSpPr>
        <p:spPr>
          <a:xfrm>
            <a:off x="467544" y="4005064"/>
            <a:ext cx="135976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RetrievalServer</a:t>
            </a:r>
            <a:endParaRPr lang="pt-PT" sz="1400" dirty="0"/>
          </a:p>
        </p:txBody>
      </p:sp>
      <p:sp>
        <p:nvSpPr>
          <p:cNvPr id="4" name="Rectângulo arredondado 3"/>
          <p:cNvSpPr/>
          <p:nvPr/>
        </p:nvSpPr>
        <p:spPr>
          <a:xfrm>
            <a:off x="467544" y="1556792"/>
            <a:ext cx="1359768" cy="2880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Browser</a:t>
            </a:r>
            <a:endParaRPr lang="pt-PT" sz="1400" dirty="0"/>
          </a:p>
        </p:txBody>
      </p:sp>
      <p:sp>
        <p:nvSpPr>
          <p:cNvPr id="5" name="Rectângulo arredondado 4"/>
          <p:cNvSpPr/>
          <p:nvPr/>
        </p:nvSpPr>
        <p:spPr>
          <a:xfrm>
            <a:off x="2843808" y="404664"/>
            <a:ext cx="5184576" cy="4968552"/>
          </a:xfrm>
          <a:prstGeom prst="roundRect">
            <a:avLst>
              <a:gd name="adj" fmla="val 4426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25000">
                <a:schemeClr val="bg1">
                  <a:lumMod val="9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ângulo arredondado 5"/>
          <p:cNvSpPr/>
          <p:nvPr/>
        </p:nvSpPr>
        <p:spPr>
          <a:xfrm>
            <a:off x="3428256" y="2420888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Indexer</a:t>
            </a:r>
            <a:endParaRPr lang="pt-PT" sz="1400" dirty="0"/>
          </a:p>
        </p:txBody>
      </p:sp>
      <p:sp>
        <p:nvSpPr>
          <p:cNvPr id="7" name="Rectângulo arredondado 6"/>
          <p:cNvSpPr/>
          <p:nvPr/>
        </p:nvSpPr>
        <p:spPr>
          <a:xfrm>
            <a:off x="3428256" y="3861048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Tokenizer</a:t>
            </a:r>
            <a:endParaRPr lang="pt-PT" sz="1400" dirty="0"/>
          </a:p>
        </p:txBody>
      </p:sp>
      <p:sp>
        <p:nvSpPr>
          <p:cNvPr id="8" name="Rectângulo arredondado 7"/>
          <p:cNvSpPr/>
          <p:nvPr/>
        </p:nvSpPr>
        <p:spPr>
          <a:xfrm>
            <a:off x="3428256" y="1484784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Retriever</a:t>
            </a:r>
            <a:endParaRPr lang="pt-PT" sz="1400" dirty="0"/>
          </a:p>
        </p:txBody>
      </p:sp>
      <p:sp>
        <p:nvSpPr>
          <p:cNvPr id="9" name="Canto dobrado 8"/>
          <p:cNvSpPr/>
          <p:nvPr/>
        </p:nvSpPr>
        <p:spPr>
          <a:xfrm>
            <a:off x="6377797" y="3268299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err="1" smtClean="0"/>
              <a:t>Term</a:t>
            </a:r>
            <a:endParaRPr lang="pt-PT" sz="1200" dirty="0" smtClean="0"/>
          </a:p>
          <a:p>
            <a:pPr algn="ctr"/>
            <a:r>
              <a:rPr lang="pt-PT" sz="1200" dirty="0" smtClean="0"/>
              <a:t>Vector</a:t>
            </a:r>
          </a:p>
          <a:p>
            <a:pPr algn="ctr"/>
            <a:r>
              <a:rPr lang="pt-PT" sz="1200" dirty="0" err="1" smtClean="0"/>
              <a:t>Info</a:t>
            </a:r>
            <a:r>
              <a:rPr lang="pt-PT" sz="1200" dirty="0" smtClean="0"/>
              <a:t>.</a:t>
            </a:r>
            <a:endParaRPr lang="pt-PT" sz="1200" dirty="0"/>
          </a:p>
        </p:txBody>
      </p:sp>
      <p:sp>
        <p:nvSpPr>
          <p:cNvPr id="10" name="Canto dobrado 9"/>
          <p:cNvSpPr/>
          <p:nvPr/>
        </p:nvSpPr>
        <p:spPr>
          <a:xfrm>
            <a:off x="6372200" y="1268760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Cache</a:t>
            </a:r>
            <a:endParaRPr lang="pt-PT" sz="1200" dirty="0"/>
          </a:p>
        </p:txBody>
      </p:sp>
      <p:sp>
        <p:nvSpPr>
          <p:cNvPr id="11" name="Canto dobrado 10"/>
          <p:cNvSpPr/>
          <p:nvPr/>
        </p:nvSpPr>
        <p:spPr>
          <a:xfrm>
            <a:off x="6372200" y="2276872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Indexes</a:t>
            </a:r>
          </a:p>
        </p:txBody>
      </p:sp>
      <p:cxnSp>
        <p:nvCxnSpPr>
          <p:cNvPr id="12" name="Conexão recta unidireccional 11"/>
          <p:cNvCxnSpPr/>
          <p:nvPr/>
        </p:nvCxnSpPr>
        <p:spPr>
          <a:xfrm>
            <a:off x="1827312" y="4221088"/>
            <a:ext cx="1600944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cta unidireccional 12"/>
          <p:cNvCxnSpPr>
            <a:stCxn id="6" idx="3"/>
            <a:endCxn id="11" idx="1"/>
          </p:cNvCxnSpPr>
          <p:nvPr/>
        </p:nvCxnSpPr>
        <p:spPr>
          <a:xfrm>
            <a:off x="4788024" y="2708920"/>
            <a:ext cx="158417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ângulo arredondado 13"/>
          <p:cNvSpPr/>
          <p:nvPr/>
        </p:nvSpPr>
        <p:spPr>
          <a:xfrm>
            <a:off x="5292080" y="4509120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EmailLib</a:t>
            </a:r>
            <a:endParaRPr lang="pt-PT" sz="1400" dirty="0"/>
          </a:p>
        </p:txBody>
      </p:sp>
      <p:sp>
        <p:nvSpPr>
          <p:cNvPr id="15" name="Rectângulo arredondado 14"/>
          <p:cNvSpPr/>
          <p:nvPr/>
        </p:nvSpPr>
        <p:spPr>
          <a:xfrm>
            <a:off x="5292080" y="6021288"/>
            <a:ext cx="135976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Gmail</a:t>
            </a:r>
            <a:endParaRPr lang="pt-PT" sz="1400" dirty="0"/>
          </a:p>
        </p:txBody>
      </p:sp>
      <p:cxnSp>
        <p:nvCxnSpPr>
          <p:cNvPr id="16" name="Conexão recta unidireccional 15"/>
          <p:cNvCxnSpPr/>
          <p:nvPr/>
        </p:nvCxnSpPr>
        <p:spPr>
          <a:xfrm>
            <a:off x="4788024" y="1556792"/>
            <a:ext cx="158417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cta unidireccional 16"/>
          <p:cNvCxnSpPr>
            <a:stCxn id="4" idx="2"/>
            <a:endCxn id="2" idx="0"/>
          </p:cNvCxnSpPr>
          <p:nvPr/>
        </p:nvCxnSpPr>
        <p:spPr>
          <a:xfrm>
            <a:off x="1147428" y="1844824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cta unidireccional 17"/>
          <p:cNvCxnSpPr>
            <a:stCxn id="2" idx="2"/>
            <a:endCxn id="3" idx="0"/>
          </p:cNvCxnSpPr>
          <p:nvPr/>
        </p:nvCxnSpPr>
        <p:spPr>
          <a:xfrm>
            <a:off x="1147428" y="3068960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cta unidireccional 18"/>
          <p:cNvCxnSpPr>
            <a:stCxn id="6" idx="2"/>
            <a:endCxn id="7" idx="0"/>
          </p:cNvCxnSpPr>
          <p:nvPr/>
        </p:nvCxnSpPr>
        <p:spPr>
          <a:xfrm>
            <a:off x="4108140" y="2996952"/>
            <a:ext cx="0" cy="8640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cta unidireccional 19"/>
          <p:cNvCxnSpPr>
            <a:stCxn id="14" idx="2"/>
            <a:endCxn id="15" idx="0"/>
          </p:cNvCxnSpPr>
          <p:nvPr/>
        </p:nvCxnSpPr>
        <p:spPr>
          <a:xfrm>
            <a:off x="5971964" y="5085184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curva 20"/>
          <p:cNvCxnSpPr/>
          <p:nvPr/>
        </p:nvCxnSpPr>
        <p:spPr>
          <a:xfrm flipV="1">
            <a:off x="1827312" y="1700808"/>
            <a:ext cx="1600944" cy="2376264"/>
          </a:xfrm>
          <a:prstGeom prst="curvedConnector3">
            <a:avLst>
              <a:gd name="adj1" fmla="val 43654"/>
            </a:avLst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curva 21"/>
          <p:cNvCxnSpPr>
            <a:stCxn id="3" idx="3"/>
            <a:endCxn id="6" idx="1"/>
          </p:cNvCxnSpPr>
          <p:nvPr/>
        </p:nvCxnSpPr>
        <p:spPr>
          <a:xfrm flipV="1">
            <a:off x="1827312" y="2708920"/>
            <a:ext cx="1600944" cy="1440160"/>
          </a:xfrm>
          <a:prstGeom prst="curvedConnector3">
            <a:avLst>
              <a:gd name="adj1" fmla="val 56875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curva 22"/>
          <p:cNvCxnSpPr>
            <a:endCxn id="14" idx="0"/>
          </p:cNvCxnSpPr>
          <p:nvPr/>
        </p:nvCxnSpPr>
        <p:spPr>
          <a:xfrm rot="16200000" flipH="1">
            <a:off x="4515898" y="3053054"/>
            <a:ext cx="1512168" cy="1399964"/>
          </a:xfrm>
          <a:prstGeom prst="curved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curva 23"/>
          <p:cNvCxnSpPr>
            <a:stCxn id="8" idx="0"/>
            <a:endCxn id="9" idx="3"/>
          </p:cNvCxnSpPr>
          <p:nvPr/>
        </p:nvCxnSpPr>
        <p:spPr>
          <a:xfrm rot="16200000" flipH="1">
            <a:off x="4495226" y="1097697"/>
            <a:ext cx="2215563" cy="2989737"/>
          </a:xfrm>
          <a:prstGeom prst="curvedConnector4">
            <a:avLst>
              <a:gd name="adj1" fmla="val -24839"/>
              <a:gd name="adj2" fmla="val 12718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curva 24"/>
          <p:cNvCxnSpPr>
            <a:stCxn id="8" idx="3"/>
          </p:cNvCxnSpPr>
          <p:nvPr/>
        </p:nvCxnSpPr>
        <p:spPr>
          <a:xfrm>
            <a:off x="4788024" y="1772816"/>
            <a:ext cx="1589773" cy="792088"/>
          </a:xfrm>
          <a:prstGeom prst="curvedConnector3">
            <a:avLst>
              <a:gd name="adj1" fmla="val 62782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curva 25"/>
          <p:cNvCxnSpPr/>
          <p:nvPr/>
        </p:nvCxnSpPr>
        <p:spPr>
          <a:xfrm flipV="1">
            <a:off x="4788024" y="1844824"/>
            <a:ext cx="1584176" cy="720080"/>
          </a:xfrm>
          <a:prstGeom prst="curvedConnector3">
            <a:avLst>
              <a:gd name="adj1" fmla="val 3877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curva 26"/>
          <p:cNvCxnSpPr/>
          <p:nvPr/>
        </p:nvCxnSpPr>
        <p:spPr>
          <a:xfrm>
            <a:off x="4788024" y="2888940"/>
            <a:ext cx="1589773" cy="1044116"/>
          </a:xfrm>
          <a:prstGeom prst="curved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4546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ângulo arredondado 1"/>
          <p:cNvSpPr/>
          <p:nvPr/>
        </p:nvSpPr>
        <p:spPr>
          <a:xfrm>
            <a:off x="467544" y="2780928"/>
            <a:ext cx="1359768" cy="2880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RGIServer</a:t>
            </a:r>
            <a:endParaRPr lang="pt-PT" sz="1400" dirty="0"/>
          </a:p>
        </p:txBody>
      </p:sp>
      <p:sp>
        <p:nvSpPr>
          <p:cNvPr id="3" name="Rectângulo arredondado 2"/>
          <p:cNvSpPr/>
          <p:nvPr/>
        </p:nvSpPr>
        <p:spPr>
          <a:xfrm>
            <a:off x="467544" y="4005064"/>
            <a:ext cx="135976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RetrievalServer</a:t>
            </a:r>
            <a:endParaRPr lang="pt-PT" sz="1400" dirty="0"/>
          </a:p>
        </p:txBody>
      </p:sp>
      <p:sp>
        <p:nvSpPr>
          <p:cNvPr id="4" name="Rectângulo arredondado 3"/>
          <p:cNvSpPr/>
          <p:nvPr/>
        </p:nvSpPr>
        <p:spPr>
          <a:xfrm>
            <a:off x="467544" y="1556792"/>
            <a:ext cx="1359768" cy="2880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Browser</a:t>
            </a:r>
            <a:endParaRPr lang="pt-PT" sz="1400" dirty="0"/>
          </a:p>
        </p:txBody>
      </p:sp>
      <p:sp>
        <p:nvSpPr>
          <p:cNvPr id="5" name="Rectângulo arredondado 4"/>
          <p:cNvSpPr/>
          <p:nvPr/>
        </p:nvSpPr>
        <p:spPr>
          <a:xfrm>
            <a:off x="2843808" y="404664"/>
            <a:ext cx="5184576" cy="4968552"/>
          </a:xfrm>
          <a:prstGeom prst="roundRect">
            <a:avLst>
              <a:gd name="adj" fmla="val 4426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25000">
                <a:schemeClr val="bg1">
                  <a:lumMod val="9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ângulo arredondado 5"/>
          <p:cNvSpPr/>
          <p:nvPr/>
        </p:nvSpPr>
        <p:spPr>
          <a:xfrm>
            <a:off x="3428256" y="2420888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Indexer</a:t>
            </a:r>
            <a:endParaRPr lang="pt-PT" sz="1400" dirty="0"/>
          </a:p>
        </p:txBody>
      </p:sp>
      <p:sp>
        <p:nvSpPr>
          <p:cNvPr id="7" name="Rectângulo arredondado 6"/>
          <p:cNvSpPr/>
          <p:nvPr/>
        </p:nvSpPr>
        <p:spPr>
          <a:xfrm>
            <a:off x="3428256" y="3861048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Tokenizer</a:t>
            </a:r>
            <a:endParaRPr lang="pt-PT" sz="1400" dirty="0"/>
          </a:p>
        </p:txBody>
      </p:sp>
      <p:sp>
        <p:nvSpPr>
          <p:cNvPr id="8" name="Rectângulo arredondado 7"/>
          <p:cNvSpPr/>
          <p:nvPr/>
        </p:nvSpPr>
        <p:spPr>
          <a:xfrm>
            <a:off x="3428256" y="1484784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Retriever</a:t>
            </a:r>
            <a:endParaRPr lang="pt-PT" sz="1400" dirty="0"/>
          </a:p>
        </p:txBody>
      </p:sp>
      <p:sp>
        <p:nvSpPr>
          <p:cNvPr id="9" name="Canto dobrado 8"/>
          <p:cNvSpPr/>
          <p:nvPr/>
        </p:nvSpPr>
        <p:spPr>
          <a:xfrm>
            <a:off x="6377797" y="3268299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err="1" smtClean="0"/>
              <a:t>Term</a:t>
            </a:r>
            <a:endParaRPr lang="pt-PT" sz="1200" dirty="0" smtClean="0"/>
          </a:p>
          <a:p>
            <a:pPr algn="ctr"/>
            <a:r>
              <a:rPr lang="pt-PT" sz="1200" dirty="0" smtClean="0"/>
              <a:t>Vector</a:t>
            </a:r>
          </a:p>
          <a:p>
            <a:pPr algn="ctr"/>
            <a:r>
              <a:rPr lang="pt-PT" sz="1200" dirty="0" err="1" smtClean="0"/>
              <a:t>Info</a:t>
            </a:r>
            <a:r>
              <a:rPr lang="pt-PT" sz="1200" dirty="0" smtClean="0"/>
              <a:t>.</a:t>
            </a:r>
            <a:endParaRPr lang="pt-PT" sz="1200" dirty="0"/>
          </a:p>
        </p:txBody>
      </p:sp>
      <p:sp>
        <p:nvSpPr>
          <p:cNvPr id="10" name="Canto dobrado 9"/>
          <p:cNvSpPr/>
          <p:nvPr/>
        </p:nvSpPr>
        <p:spPr>
          <a:xfrm>
            <a:off x="6372200" y="1268760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Cache</a:t>
            </a:r>
            <a:endParaRPr lang="pt-PT" sz="1200" dirty="0"/>
          </a:p>
        </p:txBody>
      </p:sp>
      <p:sp>
        <p:nvSpPr>
          <p:cNvPr id="11" name="Canto dobrado 10"/>
          <p:cNvSpPr/>
          <p:nvPr/>
        </p:nvSpPr>
        <p:spPr>
          <a:xfrm>
            <a:off x="6372200" y="2276872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Indexes</a:t>
            </a:r>
          </a:p>
        </p:txBody>
      </p:sp>
      <p:cxnSp>
        <p:nvCxnSpPr>
          <p:cNvPr id="12" name="Conexão recta unidireccional 11"/>
          <p:cNvCxnSpPr/>
          <p:nvPr/>
        </p:nvCxnSpPr>
        <p:spPr>
          <a:xfrm>
            <a:off x="1827312" y="4221088"/>
            <a:ext cx="1600944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cta unidireccional 12"/>
          <p:cNvCxnSpPr>
            <a:stCxn id="6" idx="3"/>
            <a:endCxn id="11" idx="1"/>
          </p:cNvCxnSpPr>
          <p:nvPr/>
        </p:nvCxnSpPr>
        <p:spPr>
          <a:xfrm>
            <a:off x="4788024" y="2708920"/>
            <a:ext cx="158417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ângulo arredondado 13"/>
          <p:cNvSpPr/>
          <p:nvPr/>
        </p:nvSpPr>
        <p:spPr>
          <a:xfrm>
            <a:off x="5292080" y="4509120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EmailLib</a:t>
            </a:r>
            <a:endParaRPr lang="pt-PT" sz="1400" dirty="0"/>
          </a:p>
        </p:txBody>
      </p:sp>
      <p:sp>
        <p:nvSpPr>
          <p:cNvPr id="15" name="Rectângulo arredondado 14"/>
          <p:cNvSpPr/>
          <p:nvPr/>
        </p:nvSpPr>
        <p:spPr>
          <a:xfrm>
            <a:off x="5292080" y="6021288"/>
            <a:ext cx="135976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Gmail</a:t>
            </a:r>
            <a:endParaRPr lang="pt-PT" sz="1400" dirty="0"/>
          </a:p>
        </p:txBody>
      </p:sp>
      <p:cxnSp>
        <p:nvCxnSpPr>
          <p:cNvPr id="16" name="Conexão recta unidireccional 15"/>
          <p:cNvCxnSpPr/>
          <p:nvPr/>
        </p:nvCxnSpPr>
        <p:spPr>
          <a:xfrm>
            <a:off x="4788024" y="1556792"/>
            <a:ext cx="158417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cta unidireccional 16"/>
          <p:cNvCxnSpPr>
            <a:stCxn id="4" idx="2"/>
            <a:endCxn id="2" idx="0"/>
          </p:cNvCxnSpPr>
          <p:nvPr/>
        </p:nvCxnSpPr>
        <p:spPr>
          <a:xfrm>
            <a:off x="1147428" y="1844824"/>
            <a:ext cx="0" cy="93610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Conexão recta unidireccional 17"/>
          <p:cNvCxnSpPr>
            <a:stCxn id="2" idx="2"/>
            <a:endCxn id="3" idx="0"/>
          </p:cNvCxnSpPr>
          <p:nvPr/>
        </p:nvCxnSpPr>
        <p:spPr>
          <a:xfrm>
            <a:off x="1147428" y="3068960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cta unidireccional 18"/>
          <p:cNvCxnSpPr>
            <a:stCxn id="6" idx="2"/>
            <a:endCxn id="7" idx="0"/>
          </p:cNvCxnSpPr>
          <p:nvPr/>
        </p:nvCxnSpPr>
        <p:spPr>
          <a:xfrm>
            <a:off x="4108140" y="2996952"/>
            <a:ext cx="0" cy="8640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cta unidireccional 19"/>
          <p:cNvCxnSpPr>
            <a:stCxn id="14" idx="2"/>
            <a:endCxn id="15" idx="0"/>
          </p:cNvCxnSpPr>
          <p:nvPr/>
        </p:nvCxnSpPr>
        <p:spPr>
          <a:xfrm>
            <a:off x="5971964" y="5085184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curva 20"/>
          <p:cNvCxnSpPr/>
          <p:nvPr/>
        </p:nvCxnSpPr>
        <p:spPr>
          <a:xfrm flipV="1">
            <a:off x="1827312" y="1700808"/>
            <a:ext cx="1600944" cy="2376264"/>
          </a:xfrm>
          <a:prstGeom prst="curvedConnector3">
            <a:avLst>
              <a:gd name="adj1" fmla="val 43654"/>
            </a:avLst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curva 21"/>
          <p:cNvCxnSpPr>
            <a:stCxn id="3" idx="3"/>
            <a:endCxn id="6" idx="1"/>
          </p:cNvCxnSpPr>
          <p:nvPr/>
        </p:nvCxnSpPr>
        <p:spPr>
          <a:xfrm flipV="1">
            <a:off x="1827312" y="2708920"/>
            <a:ext cx="1600944" cy="1440160"/>
          </a:xfrm>
          <a:prstGeom prst="curvedConnector3">
            <a:avLst>
              <a:gd name="adj1" fmla="val 56875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curva 22"/>
          <p:cNvCxnSpPr>
            <a:endCxn id="14" idx="0"/>
          </p:cNvCxnSpPr>
          <p:nvPr/>
        </p:nvCxnSpPr>
        <p:spPr>
          <a:xfrm rot="16200000" flipH="1">
            <a:off x="4515898" y="3053054"/>
            <a:ext cx="1512168" cy="1399964"/>
          </a:xfrm>
          <a:prstGeom prst="curved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curva 23"/>
          <p:cNvCxnSpPr>
            <a:stCxn id="8" idx="0"/>
            <a:endCxn id="9" idx="3"/>
          </p:cNvCxnSpPr>
          <p:nvPr/>
        </p:nvCxnSpPr>
        <p:spPr>
          <a:xfrm rot="16200000" flipH="1">
            <a:off x="4495226" y="1097697"/>
            <a:ext cx="2215563" cy="2989737"/>
          </a:xfrm>
          <a:prstGeom prst="curvedConnector4">
            <a:avLst>
              <a:gd name="adj1" fmla="val -24839"/>
              <a:gd name="adj2" fmla="val 12718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curva 24"/>
          <p:cNvCxnSpPr>
            <a:stCxn id="8" idx="3"/>
          </p:cNvCxnSpPr>
          <p:nvPr/>
        </p:nvCxnSpPr>
        <p:spPr>
          <a:xfrm>
            <a:off x="4788024" y="1772816"/>
            <a:ext cx="1589773" cy="792088"/>
          </a:xfrm>
          <a:prstGeom prst="curvedConnector3">
            <a:avLst>
              <a:gd name="adj1" fmla="val 62782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curva 25"/>
          <p:cNvCxnSpPr/>
          <p:nvPr/>
        </p:nvCxnSpPr>
        <p:spPr>
          <a:xfrm flipV="1">
            <a:off x="4788024" y="1844824"/>
            <a:ext cx="1584176" cy="720080"/>
          </a:xfrm>
          <a:prstGeom prst="curvedConnector3">
            <a:avLst>
              <a:gd name="adj1" fmla="val 3877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curva 26"/>
          <p:cNvCxnSpPr/>
          <p:nvPr/>
        </p:nvCxnSpPr>
        <p:spPr>
          <a:xfrm>
            <a:off x="4788024" y="2888940"/>
            <a:ext cx="1589773" cy="1044116"/>
          </a:xfrm>
          <a:prstGeom prst="curved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7969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ângulo arredondado 1"/>
          <p:cNvSpPr/>
          <p:nvPr/>
        </p:nvSpPr>
        <p:spPr>
          <a:xfrm>
            <a:off x="467544" y="2780928"/>
            <a:ext cx="135976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RGIServer</a:t>
            </a:r>
            <a:endParaRPr lang="pt-PT" sz="1400" dirty="0"/>
          </a:p>
        </p:txBody>
      </p:sp>
      <p:sp>
        <p:nvSpPr>
          <p:cNvPr id="3" name="Rectângulo arredondado 2"/>
          <p:cNvSpPr/>
          <p:nvPr/>
        </p:nvSpPr>
        <p:spPr>
          <a:xfrm>
            <a:off x="467544" y="4005064"/>
            <a:ext cx="1359768" cy="2880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RetrievalServer</a:t>
            </a:r>
            <a:endParaRPr lang="pt-PT" sz="1400" dirty="0"/>
          </a:p>
        </p:txBody>
      </p:sp>
      <p:sp>
        <p:nvSpPr>
          <p:cNvPr id="4" name="Rectângulo arredondado 3"/>
          <p:cNvSpPr/>
          <p:nvPr/>
        </p:nvSpPr>
        <p:spPr>
          <a:xfrm>
            <a:off x="467544" y="1556792"/>
            <a:ext cx="1359768" cy="2880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Browser</a:t>
            </a:r>
            <a:endParaRPr lang="pt-PT" sz="1400" dirty="0"/>
          </a:p>
        </p:txBody>
      </p:sp>
      <p:sp>
        <p:nvSpPr>
          <p:cNvPr id="5" name="Rectângulo arredondado 4"/>
          <p:cNvSpPr/>
          <p:nvPr/>
        </p:nvSpPr>
        <p:spPr>
          <a:xfrm>
            <a:off x="2843808" y="404664"/>
            <a:ext cx="5184576" cy="4968552"/>
          </a:xfrm>
          <a:prstGeom prst="roundRect">
            <a:avLst>
              <a:gd name="adj" fmla="val 4426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25000">
                <a:schemeClr val="bg1">
                  <a:lumMod val="9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ângulo arredondado 5"/>
          <p:cNvSpPr/>
          <p:nvPr/>
        </p:nvSpPr>
        <p:spPr>
          <a:xfrm>
            <a:off x="3428256" y="2420888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Indexer</a:t>
            </a:r>
            <a:endParaRPr lang="pt-PT" sz="1400" dirty="0"/>
          </a:p>
        </p:txBody>
      </p:sp>
      <p:sp>
        <p:nvSpPr>
          <p:cNvPr id="7" name="Rectângulo arredondado 6"/>
          <p:cNvSpPr/>
          <p:nvPr/>
        </p:nvSpPr>
        <p:spPr>
          <a:xfrm>
            <a:off x="3428256" y="3861048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Tokenizer</a:t>
            </a:r>
            <a:endParaRPr lang="pt-PT" sz="1400" dirty="0"/>
          </a:p>
        </p:txBody>
      </p:sp>
      <p:sp>
        <p:nvSpPr>
          <p:cNvPr id="8" name="Rectângulo arredondado 7"/>
          <p:cNvSpPr/>
          <p:nvPr/>
        </p:nvSpPr>
        <p:spPr>
          <a:xfrm>
            <a:off x="3428256" y="1484784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Retriever</a:t>
            </a:r>
            <a:endParaRPr lang="pt-PT" sz="1400" dirty="0"/>
          </a:p>
        </p:txBody>
      </p:sp>
      <p:sp>
        <p:nvSpPr>
          <p:cNvPr id="9" name="Canto dobrado 8"/>
          <p:cNvSpPr/>
          <p:nvPr/>
        </p:nvSpPr>
        <p:spPr>
          <a:xfrm>
            <a:off x="6377797" y="3268299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err="1" smtClean="0"/>
              <a:t>Term</a:t>
            </a:r>
            <a:endParaRPr lang="pt-PT" sz="1200" dirty="0" smtClean="0"/>
          </a:p>
          <a:p>
            <a:pPr algn="ctr"/>
            <a:r>
              <a:rPr lang="pt-PT" sz="1200" dirty="0" smtClean="0"/>
              <a:t>Vector</a:t>
            </a:r>
          </a:p>
          <a:p>
            <a:pPr algn="ctr"/>
            <a:r>
              <a:rPr lang="pt-PT" sz="1200" dirty="0" err="1" smtClean="0"/>
              <a:t>Info</a:t>
            </a:r>
            <a:r>
              <a:rPr lang="pt-PT" sz="1200" dirty="0" smtClean="0"/>
              <a:t>.</a:t>
            </a:r>
            <a:endParaRPr lang="pt-PT" sz="1200" dirty="0"/>
          </a:p>
        </p:txBody>
      </p:sp>
      <p:sp>
        <p:nvSpPr>
          <p:cNvPr id="10" name="Canto dobrado 9"/>
          <p:cNvSpPr/>
          <p:nvPr/>
        </p:nvSpPr>
        <p:spPr>
          <a:xfrm>
            <a:off x="6372200" y="1268760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Cache</a:t>
            </a:r>
            <a:endParaRPr lang="pt-PT" sz="1200" dirty="0"/>
          </a:p>
        </p:txBody>
      </p:sp>
      <p:sp>
        <p:nvSpPr>
          <p:cNvPr id="11" name="Canto dobrado 10"/>
          <p:cNvSpPr/>
          <p:nvPr/>
        </p:nvSpPr>
        <p:spPr>
          <a:xfrm>
            <a:off x="6372200" y="2276872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Indexes</a:t>
            </a:r>
          </a:p>
        </p:txBody>
      </p:sp>
      <p:cxnSp>
        <p:nvCxnSpPr>
          <p:cNvPr id="12" name="Conexão recta unidireccional 11"/>
          <p:cNvCxnSpPr/>
          <p:nvPr/>
        </p:nvCxnSpPr>
        <p:spPr>
          <a:xfrm>
            <a:off x="1827312" y="4221088"/>
            <a:ext cx="1600944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cta unidireccional 12"/>
          <p:cNvCxnSpPr>
            <a:stCxn id="6" idx="3"/>
            <a:endCxn id="11" idx="1"/>
          </p:cNvCxnSpPr>
          <p:nvPr/>
        </p:nvCxnSpPr>
        <p:spPr>
          <a:xfrm>
            <a:off x="4788024" y="2708920"/>
            <a:ext cx="158417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ângulo arredondado 13"/>
          <p:cNvSpPr/>
          <p:nvPr/>
        </p:nvSpPr>
        <p:spPr>
          <a:xfrm>
            <a:off x="5292080" y="4509120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EmailLib</a:t>
            </a:r>
            <a:endParaRPr lang="pt-PT" sz="1400" dirty="0"/>
          </a:p>
        </p:txBody>
      </p:sp>
      <p:sp>
        <p:nvSpPr>
          <p:cNvPr id="15" name="Rectângulo arredondado 14"/>
          <p:cNvSpPr/>
          <p:nvPr/>
        </p:nvSpPr>
        <p:spPr>
          <a:xfrm>
            <a:off x="5292080" y="6021288"/>
            <a:ext cx="135976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Gmail</a:t>
            </a:r>
            <a:endParaRPr lang="pt-PT" sz="1400" dirty="0"/>
          </a:p>
        </p:txBody>
      </p:sp>
      <p:cxnSp>
        <p:nvCxnSpPr>
          <p:cNvPr id="16" name="Conexão recta unidireccional 15"/>
          <p:cNvCxnSpPr/>
          <p:nvPr/>
        </p:nvCxnSpPr>
        <p:spPr>
          <a:xfrm>
            <a:off x="4788024" y="1556792"/>
            <a:ext cx="158417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cta unidireccional 16"/>
          <p:cNvCxnSpPr>
            <a:stCxn id="4" idx="2"/>
            <a:endCxn id="2" idx="0"/>
          </p:cNvCxnSpPr>
          <p:nvPr/>
        </p:nvCxnSpPr>
        <p:spPr>
          <a:xfrm>
            <a:off x="1147428" y="1844824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cta unidireccional 17"/>
          <p:cNvCxnSpPr>
            <a:stCxn id="2" idx="2"/>
            <a:endCxn id="3" idx="0"/>
          </p:cNvCxnSpPr>
          <p:nvPr/>
        </p:nvCxnSpPr>
        <p:spPr>
          <a:xfrm>
            <a:off x="1147428" y="3068960"/>
            <a:ext cx="0" cy="93610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Conexão recta unidireccional 18"/>
          <p:cNvCxnSpPr>
            <a:stCxn id="6" idx="2"/>
            <a:endCxn id="7" idx="0"/>
          </p:cNvCxnSpPr>
          <p:nvPr/>
        </p:nvCxnSpPr>
        <p:spPr>
          <a:xfrm>
            <a:off x="4108140" y="2996952"/>
            <a:ext cx="0" cy="8640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cta unidireccional 19"/>
          <p:cNvCxnSpPr>
            <a:stCxn id="14" idx="2"/>
            <a:endCxn id="15" idx="0"/>
          </p:cNvCxnSpPr>
          <p:nvPr/>
        </p:nvCxnSpPr>
        <p:spPr>
          <a:xfrm>
            <a:off x="5971964" y="5085184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curva 20"/>
          <p:cNvCxnSpPr/>
          <p:nvPr/>
        </p:nvCxnSpPr>
        <p:spPr>
          <a:xfrm flipV="1">
            <a:off x="1827312" y="1700808"/>
            <a:ext cx="1600944" cy="2376264"/>
          </a:xfrm>
          <a:prstGeom prst="curvedConnector3">
            <a:avLst>
              <a:gd name="adj1" fmla="val 43654"/>
            </a:avLst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curva 21"/>
          <p:cNvCxnSpPr>
            <a:stCxn id="3" idx="3"/>
            <a:endCxn id="6" idx="1"/>
          </p:cNvCxnSpPr>
          <p:nvPr/>
        </p:nvCxnSpPr>
        <p:spPr>
          <a:xfrm flipV="1">
            <a:off x="1827312" y="2708920"/>
            <a:ext cx="1600944" cy="1440160"/>
          </a:xfrm>
          <a:prstGeom prst="curvedConnector3">
            <a:avLst>
              <a:gd name="adj1" fmla="val 56875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curva 22"/>
          <p:cNvCxnSpPr>
            <a:endCxn id="14" idx="0"/>
          </p:cNvCxnSpPr>
          <p:nvPr/>
        </p:nvCxnSpPr>
        <p:spPr>
          <a:xfrm rot="16200000" flipH="1">
            <a:off x="4515898" y="3053054"/>
            <a:ext cx="1512168" cy="1399964"/>
          </a:xfrm>
          <a:prstGeom prst="curved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curva 23"/>
          <p:cNvCxnSpPr>
            <a:stCxn id="8" idx="0"/>
            <a:endCxn id="9" idx="3"/>
          </p:cNvCxnSpPr>
          <p:nvPr/>
        </p:nvCxnSpPr>
        <p:spPr>
          <a:xfrm rot="16200000" flipH="1">
            <a:off x="4495226" y="1097697"/>
            <a:ext cx="2215563" cy="2989737"/>
          </a:xfrm>
          <a:prstGeom prst="curvedConnector4">
            <a:avLst>
              <a:gd name="adj1" fmla="val -24839"/>
              <a:gd name="adj2" fmla="val 12718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curva 24"/>
          <p:cNvCxnSpPr>
            <a:stCxn id="8" idx="3"/>
          </p:cNvCxnSpPr>
          <p:nvPr/>
        </p:nvCxnSpPr>
        <p:spPr>
          <a:xfrm>
            <a:off x="4788024" y="1772816"/>
            <a:ext cx="1589773" cy="792088"/>
          </a:xfrm>
          <a:prstGeom prst="curvedConnector3">
            <a:avLst>
              <a:gd name="adj1" fmla="val 62782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curva 25"/>
          <p:cNvCxnSpPr/>
          <p:nvPr/>
        </p:nvCxnSpPr>
        <p:spPr>
          <a:xfrm flipV="1">
            <a:off x="4788024" y="1844824"/>
            <a:ext cx="1584176" cy="720080"/>
          </a:xfrm>
          <a:prstGeom prst="curvedConnector3">
            <a:avLst>
              <a:gd name="adj1" fmla="val 3877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curva 26"/>
          <p:cNvCxnSpPr/>
          <p:nvPr/>
        </p:nvCxnSpPr>
        <p:spPr>
          <a:xfrm>
            <a:off x="4788024" y="2888940"/>
            <a:ext cx="1589773" cy="1044116"/>
          </a:xfrm>
          <a:prstGeom prst="curved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619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ângulo arredondado 1"/>
          <p:cNvSpPr/>
          <p:nvPr/>
        </p:nvSpPr>
        <p:spPr>
          <a:xfrm>
            <a:off x="467544" y="2780928"/>
            <a:ext cx="135976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RGIServer</a:t>
            </a:r>
            <a:endParaRPr lang="pt-PT" sz="1400" dirty="0"/>
          </a:p>
        </p:txBody>
      </p:sp>
      <p:sp>
        <p:nvSpPr>
          <p:cNvPr id="3" name="Rectângulo arredondado 2"/>
          <p:cNvSpPr/>
          <p:nvPr/>
        </p:nvSpPr>
        <p:spPr>
          <a:xfrm>
            <a:off x="467544" y="4005064"/>
            <a:ext cx="135976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RetrievalServer</a:t>
            </a:r>
            <a:endParaRPr lang="pt-PT" sz="1400" dirty="0"/>
          </a:p>
        </p:txBody>
      </p:sp>
      <p:sp>
        <p:nvSpPr>
          <p:cNvPr id="4" name="Rectângulo arredondado 3"/>
          <p:cNvSpPr/>
          <p:nvPr/>
        </p:nvSpPr>
        <p:spPr>
          <a:xfrm>
            <a:off x="467544" y="1556792"/>
            <a:ext cx="1359768" cy="2880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Browser</a:t>
            </a:r>
            <a:endParaRPr lang="pt-PT" sz="1400" dirty="0"/>
          </a:p>
        </p:txBody>
      </p:sp>
      <p:sp>
        <p:nvSpPr>
          <p:cNvPr id="5" name="Rectângulo arredondado 4"/>
          <p:cNvSpPr/>
          <p:nvPr/>
        </p:nvSpPr>
        <p:spPr>
          <a:xfrm>
            <a:off x="2843808" y="404664"/>
            <a:ext cx="5184576" cy="4968552"/>
          </a:xfrm>
          <a:prstGeom prst="roundRect">
            <a:avLst>
              <a:gd name="adj" fmla="val 4426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25000">
                <a:schemeClr val="bg1">
                  <a:lumMod val="9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ângulo arredondado 5"/>
          <p:cNvSpPr/>
          <p:nvPr/>
        </p:nvSpPr>
        <p:spPr>
          <a:xfrm>
            <a:off x="3428256" y="2420888"/>
            <a:ext cx="1359768" cy="57606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Indexer</a:t>
            </a:r>
            <a:endParaRPr lang="pt-PT" sz="1400" dirty="0"/>
          </a:p>
        </p:txBody>
      </p:sp>
      <p:sp>
        <p:nvSpPr>
          <p:cNvPr id="7" name="Rectângulo arredondado 6"/>
          <p:cNvSpPr/>
          <p:nvPr/>
        </p:nvSpPr>
        <p:spPr>
          <a:xfrm>
            <a:off x="3428256" y="3861048"/>
            <a:ext cx="1359768" cy="57606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Tokenizer</a:t>
            </a:r>
            <a:endParaRPr lang="pt-PT" sz="1400" dirty="0"/>
          </a:p>
        </p:txBody>
      </p:sp>
      <p:sp>
        <p:nvSpPr>
          <p:cNvPr id="8" name="Rectângulo arredondado 7"/>
          <p:cNvSpPr/>
          <p:nvPr/>
        </p:nvSpPr>
        <p:spPr>
          <a:xfrm>
            <a:off x="3428256" y="1484784"/>
            <a:ext cx="1359768" cy="57606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Retriever</a:t>
            </a:r>
            <a:endParaRPr lang="pt-PT" sz="1400" dirty="0"/>
          </a:p>
        </p:txBody>
      </p:sp>
      <p:sp>
        <p:nvSpPr>
          <p:cNvPr id="9" name="Canto dobrado 8"/>
          <p:cNvSpPr/>
          <p:nvPr/>
        </p:nvSpPr>
        <p:spPr>
          <a:xfrm>
            <a:off x="6377797" y="3268299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err="1" smtClean="0"/>
              <a:t>Term</a:t>
            </a:r>
            <a:endParaRPr lang="pt-PT" sz="1200" dirty="0" smtClean="0"/>
          </a:p>
          <a:p>
            <a:pPr algn="ctr"/>
            <a:r>
              <a:rPr lang="pt-PT" sz="1200" dirty="0" smtClean="0"/>
              <a:t>Vector</a:t>
            </a:r>
          </a:p>
          <a:p>
            <a:pPr algn="ctr"/>
            <a:r>
              <a:rPr lang="pt-PT" sz="1200" dirty="0" err="1" smtClean="0"/>
              <a:t>Info</a:t>
            </a:r>
            <a:r>
              <a:rPr lang="pt-PT" sz="1200" dirty="0" smtClean="0"/>
              <a:t>.</a:t>
            </a:r>
            <a:endParaRPr lang="pt-PT" sz="1200" dirty="0"/>
          </a:p>
        </p:txBody>
      </p:sp>
      <p:sp>
        <p:nvSpPr>
          <p:cNvPr id="10" name="Canto dobrado 9"/>
          <p:cNvSpPr/>
          <p:nvPr/>
        </p:nvSpPr>
        <p:spPr>
          <a:xfrm>
            <a:off x="6372200" y="1268760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Cache</a:t>
            </a:r>
            <a:endParaRPr lang="pt-PT" sz="1200" dirty="0"/>
          </a:p>
        </p:txBody>
      </p:sp>
      <p:sp>
        <p:nvSpPr>
          <p:cNvPr id="11" name="Canto dobrado 10"/>
          <p:cNvSpPr/>
          <p:nvPr/>
        </p:nvSpPr>
        <p:spPr>
          <a:xfrm>
            <a:off x="6372200" y="2276872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Indexes</a:t>
            </a:r>
          </a:p>
        </p:txBody>
      </p:sp>
      <p:cxnSp>
        <p:nvCxnSpPr>
          <p:cNvPr id="12" name="Conexão recta unidireccional 11"/>
          <p:cNvCxnSpPr/>
          <p:nvPr/>
        </p:nvCxnSpPr>
        <p:spPr>
          <a:xfrm>
            <a:off x="1827312" y="4221088"/>
            <a:ext cx="160094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exão recta unidireccional 12"/>
          <p:cNvCxnSpPr>
            <a:stCxn id="6" idx="3"/>
            <a:endCxn id="11" idx="1"/>
          </p:cNvCxnSpPr>
          <p:nvPr/>
        </p:nvCxnSpPr>
        <p:spPr>
          <a:xfrm>
            <a:off x="4788024" y="2708920"/>
            <a:ext cx="158417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ângulo arredondado 13"/>
          <p:cNvSpPr/>
          <p:nvPr/>
        </p:nvSpPr>
        <p:spPr>
          <a:xfrm>
            <a:off x="5292080" y="4509120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EmailLib</a:t>
            </a:r>
            <a:endParaRPr lang="pt-PT" sz="1400" dirty="0"/>
          </a:p>
        </p:txBody>
      </p:sp>
      <p:sp>
        <p:nvSpPr>
          <p:cNvPr id="15" name="Rectângulo arredondado 14"/>
          <p:cNvSpPr/>
          <p:nvPr/>
        </p:nvSpPr>
        <p:spPr>
          <a:xfrm>
            <a:off x="5292080" y="6021288"/>
            <a:ext cx="135976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Gmail</a:t>
            </a:r>
            <a:endParaRPr lang="pt-PT" sz="1400" dirty="0"/>
          </a:p>
        </p:txBody>
      </p:sp>
      <p:cxnSp>
        <p:nvCxnSpPr>
          <p:cNvPr id="16" name="Conexão recta unidireccional 15"/>
          <p:cNvCxnSpPr/>
          <p:nvPr/>
        </p:nvCxnSpPr>
        <p:spPr>
          <a:xfrm>
            <a:off x="4788024" y="1556792"/>
            <a:ext cx="158417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cta unidireccional 16"/>
          <p:cNvCxnSpPr>
            <a:stCxn id="4" idx="2"/>
            <a:endCxn id="2" idx="0"/>
          </p:cNvCxnSpPr>
          <p:nvPr/>
        </p:nvCxnSpPr>
        <p:spPr>
          <a:xfrm>
            <a:off x="1147428" y="1844824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cta unidireccional 17"/>
          <p:cNvCxnSpPr>
            <a:stCxn id="2" idx="2"/>
            <a:endCxn id="3" idx="0"/>
          </p:cNvCxnSpPr>
          <p:nvPr/>
        </p:nvCxnSpPr>
        <p:spPr>
          <a:xfrm>
            <a:off x="1147428" y="3068960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cta unidireccional 18"/>
          <p:cNvCxnSpPr>
            <a:stCxn id="6" idx="2"/>
            <a:endCxn id="7" idx="0"/>
          </p:cNvCxnSpPr>
          <p:nvPr/>
        </p:nvCxnSpPr>
        <p:spPr>
          <a:xfrm>
            <a:off x="4108140" y="2996952"/>
            <a:ext cx="0" cy="8640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cta unidireccional 19"/>
          <p:cNvCxnSpPr>
            <a:stCxn id="14" idx="2"/>
            <a:endCxn id="15" idx="0"/>
          </p:cNvCxnSpPr>
          <p:nvPr/>
        </p:nvCxnSpPr>
        <p:spPr>
          <a:xfrm>
            <a:off x="5971964" y="5085184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curva 20"/>
          <p:cNvCxnSpPr/>
          <p:nvPr/>
        </p:nvCxnSpPr>
        <p:spPr>
          <a:xfrm flipV="1">
            <a:off x="1827312" y="1700808"/>
            <a:ext cx="1600944" cy="2376264"/>
          </a:xfrm>
          <a:prstGeom prst="curvedConnector3">
            <a:avLst>
              <a:gd name="adj1" fmla="val 43654"/>
            </a:avLst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Conexão curva 21"/>
          <p:cNvCxnSpPr>
            <a:stCxn id="3" idx="3"/>
            <a:endCxn id="6" idx="1"/>
          </p:cNvCxnSpPr>
          <p:nvPr/>
        </p:nvCxnSpPr>
        <p:spPr>
          <a:xfrm flipV="1">
            <a:off x="1827312" y="2708920"/>
            <a:ext cx="1600944" cy="1440160"/>
          </a:xfrm>
          <a:prstGeom prst="curvedConnector3">
            <a:avLst>
              <a:gd name="adj1" fmla="val 56875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Conexão curva 22"/>
          <p:cNvCxnSpPr>
            <a:endCxn id="14" idx="0"/>
          </p:cNvCxnSpPr>
          <p:nvPr/>
        </p:nvCxnSpPr>
        <p:spPr>
          <a:xfrm rot="16200000" flipH="1">
            <a:off x="4515898" y="3053054"/>
            <a:ext cx="1512168" cy="1399964"/>
          </a:xfrm>
          <a:prstGeom prst="curved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curva 23"/>
          <p:cNvCxnSpPr>
            <a:stCxn id="8" idx="0"/>
            <a:endCxn id="9" idx="3"/>
          </p:cNvCxnSpPr>
          <p:nvPr/>
        </p:nvCxnSpPr>
        <p:spPr>
          <a:xfrm rot="16200000" flipH="1">
            <a:off x="4495226" y="1097697"/>
            <a:ext cx="2215563" cy="2989737"/>
          </a:xfrm>
          <a:prstGeom prst="curvedConnector4">
            <a:avLst>
              <a:gd name="adj1" fmla="val -24839"/>
              <a:gd name="adj2" fmla="val 12718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curva 24"/>
          <p:cNvCxnSpPr>
            <a:stCxn id="8" idx="3"/>
          </p:cNvCxnSpPr>
          <p:nvPr/>
        </p:nvCxnSpPr>
        <p:spPr>
          <a:xfrm>
            <a:off x="4788024" y="1772816"/>
            <a:ext cx="1589773" cy="792088"/>
          </a:xfrm>
          <a:prstGeom prst="curvedConnector3">
            <a:avLst>
              <a:gd name="adj1" fmla="val 62782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curva 25"/>
          <p:cNvCxnSpPr/>
          <p:nvPr/>
        </p:nvCxnSpPr>
        <p:spPr>
          <a:xfrm flipV="1">
            <a:off x="4788024" y="1844824"/>
            <a:ext cx="1584176" cy="720080"/>
          </a:xfrm>
          <a:prstGeom prst="curvedConnector3">
            <a:avLst>
              <a:gd name="adj1" fmla="val 3877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curva 26"/>
          <p:cNvCxnSpPr/>
          <p:nvPr/>
        </p:nvCxnSpPr>
        <p:spPr>
          <a:xfrm>
            <a:off x="4788024" y="2888940"/>
            <a:ext cx="1589773" cy="1044116"/>
          </a:xfrm>
          <a:prstGeom prst="curved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619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ângulo arredondado 1"/>
          <p:cNvSpPr/>
          <p:nvPr/>
        </p:nvSpPr>
        <p:spPr>
          <a:xfrm>
            <a:off x="467544" y="2780928"/>
            <a:ext cx="135976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RGIServer</a:t>
            </a:r>
            <a:endParaRPr lang="pt-PT" sz="1400" dirty="0"/>
          </a:p>
        </p:txBody>
      </p:sp>
      <p:sp>
        <p:nvSpPr>
          <p:cNvPr id="3" name="Rectângulo arredondado 2"/>
          <p:cNvSpPr/>
          <p:nvPr/>
        </p:nvSpPr>
        <p:spPr>
          <a:xfrm>
            <a:off x="467544" y="4005064"/>
            <a:ext cx="135976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RetrievalServer</a:t>
            </a:r>
            <a:endParaRPr lang="pt-PT" sz="1400" dirty="0"/>
          </a:p>
        </p:txBody>
      </p:sp>
      <p:sp>
        <p:nvSpPr>
          <p:cNvPr id="4" name="Rectângulo arredondado 3"/>
          <p:cNvSpPr/>
          <p:nvPr/>
        </p:nvSpPr>
        <p:spPr>
          <a:xfrm>
            <a:off x="467544" y="1556792"/>
            <a:ext cx="1359768" cy="2880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Browser</a:t>
            </a:r>
            <a:endParaRPr lang="pt-PT" sz="1400" dirty="0"/>
          </a:p>
        </p:txBody>
      </p:sp>
      <p:sp>
        <p:nvSpPr>
          <p:cNvPr id="5" name="Rectângulo arredondado 4"/>
          <p:cNvSpPr/>
          <p:nvPr/>
        </p:nvSpPr>
        <p:spPr>
          <a:xfrm>
            <a:off x="2843808" y="404664"/>
            <a:ext cx="5184576" cy="4968552"/>
          </a:xfrm>
          <a:prstGeom prst="roundRect">
            <a:avLst>
              <a:gd name="adj" fmla="val 4426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25000">
                <a:schemeClr val="bg1">
                  <a:lumMod val="9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ângulo arredondado 5"/>
          <p:cNvSpPr/>
          <p:nvPr/>
        </p:nvSpPr>
        <p:spPr>
          <a:xfrm>
            <a:off x="3428256" y="2420888"/>
            <a:ext cx="1359768" cy="57606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Indexer</a:t>
            </a:r>
            <a:endParaRPr lang="pt-PT" sz="1400" dirty="0"/>
          </a:p>
        </p:txBody>
      </p:sp>
      <p:sp>
        <p:nvSpPr>
          <p:cNvPr id="7" name="Rectângulo arredondado 6"/>
          <p:cNvSpPr/>
          <p:nvPr/>
        </p:nvSpPr>
        <p:spPr>
          <a:xfrm>
            <a:off x="3428256" y="3861048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Tokenizer</a:t>
            </a:r>
            <a:endParaRPr lang="pt-PT" sz="1400" dirty="0"/>
          </a:p>
        </p:txBody>
      </p:sp>
      <p:sp>
        <p:nvSpPr>
          <p:cNvPr id="8" name="Rectângulo arredondado 7"/>
          <p:cNvSpPr/>
          <p:nvPr/>
        </p:nvSpPr>
        <p:spPr>
          <a:xfrm>
            <a:off x="3428256" y="1484784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Retriever</a:t>
            </a:r>
            <a:endParaRPr lang="pt-PT" sz="1400" dirty="0"/>
          </a:p>
        </p:txBody>
      </p:sp>
      <p:sp>
        <p:nvSpPr>
          <p:cNvPr id="9" name="Canto dobrado 8"/>
          <p:cNvSpPr/>
          <p:nvPr/>
        </p:nvSpPr>
        <p:spPr>
          <a:xfrm>
            <a:off x="6377797" y="3268299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err="1" smtClean="0"/>
              <a:t>Term</a:t>
            </a:r>
            <a:endParaRPr lang="pt-PT" sz="1200" dirty="0" smtClean="0"/>
          </a:p>
          <a:p>
            <a:pPr algn="ctr"/>
            <a:r>
              <a:rPr lang="pt-PT" sz="1200" dirty="0" smtClean="0"/>
              <a:t>Vector</a:t>
            </a:r>
          </a:p>
          <a:p>
            <a:pPr algn="ctr"/>
            <a:r>
              <a:rPr lang="pt-PT" sz="1200" dirty="0" err="1" smtClean="0"/>
              <a:t>Info</a:t>
            </a:r>
            <a:r>
              <a:rPr lang="pt-PT" sz="1200" dirty="0" smtClean="0"/>
              <a:t>.</a:t>
            </a:r>
            <a:endParaRPr lang="pt-PT" sz="1200" dirty="0"/>
          </a:p>
        </p:txBody>
      </p:sp>
      <p:sp>
        <p:nvSpPr>
          <p:cNvPr id="10" name="Canto dobrado 9"/>
          <p:cNvSpPr/>
          <p:nvPr/>
        </p:nvSpPr>
        <p:spPr>
          <a:xfrm>
            <a:off x="6372200" y="1268760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Cache</a:t>
            </a:r>
            <a:endParaRPr lang="pt-PT" sz="1200" dirty="0"/>
          </a:p>
        </p:txBody>
      </p:sp>
      <p:sp>
        <p:nvSpPr>
          <p:cNvPr id="11" name="Canto dobrado 10"/>
          <p:cNvSpPr/>
          <p:nvPr/>
        </p:nvSpPr>
        <p:spPr>
          <a:xfrm>
            <a:off x="6372200" y="2276872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Indexes</a:t>
            </a:r>
          </a:p>
        </p:txBody>
      </p:sp>
      <p:cxnSp>
        <p:nvCxnSpPr>
          <p:cNvPr id="12" name="Conexão recta unidireccional 11"/>
          <p:cNvCxnSpPr/>
          <p:nvPr/>
        </p:nvCxnSpPr>
        <p:spPr>
          <a:xfrm>
            <a:off x="1827312" y="4221088"/>
            <a:ext cx="1600944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cta unidireccional 12"/>
          <p:cNvCxnSpPr>
            <a:stCxn id="6" idx="3"/>
            <a:endCxn id="11" idx="1"/>
          </p:cNvCxnSpPr>
          <p:nvPr/>
        </p:nvCxnSpPr>
        <p:spPr>
          <a:xfrm>
            <a:off x="4788024" y="2708920"/>
            <a:ext cx="158417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ângulo arredondado 13"/>
          <p:cNvSpPr/>
          <p:nvPr/>
        </p:nvSpPr>
        <p:spPr>
          <a:xfrm>
            <a:off x="5292080" y="4509120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EmailLib</a:t>
            </a:r>
            <a:endParaRPr lang="pt-PT" sz="1400" dirty="0"/>
          </a:p>
        </p:txBody>
      </p:sp>
      <p:sp>
        <p:nvSpPr>
          <p:cNvPr id="15" name="Rectângulo arredondado 14"/>
          <p:cNvSpPr/>
          <p:nvPr/>
        </p:nvSpPr>
        <p:spPr>
          <a:xfrm>
            <a:off x="5292080" y="6021288"/>
            <a:ext cx="135976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Gmail</a:t>
            </a:r>
            <a:endParaRPr lang="pt-PT" sz="1400" dirty="0"/>
          </a:p>
        </p:txBody>
      </p:sp>
      <p:cxnSp>
        <p:nvCxnSpPr>
          <p:cNvPr id="16" name="Conexão recta unidireccional 15"/>
          <p:cNvCxnSpPr/>
          <p:nvPr/>
        </p:nvCxnSpPr>
        <p:spPr>
          <a:xfrm>
            <a:off x="4788024" y="1556792"/>
            <a:ext cx="158417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cta unidireccional 16"/>
          <p:cNvCxnSpPr>
            <a:stCxn id="4" idx="2"/>
            <a:endCxn id="2" idx="0"/>
          </p:cNvCxnSpPr>
          <p:nvPr/>
        </p:nvCxnSpPr>
        <p:spPr>
          <a:xfrm>
            <a:off x="1147428" y="1844824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cta unidireccional 17"/>
          <p:cNvCxnSpPr>
            <a:stCxn id="2" idx="2"/>
            <a:endCxn id="3" idx="0"/>
          </p:cNvCxnSpPr>
          <p:nvPr/>
        </p:nvCxnSpPr>
        <p:spPr>
          <a:xfrm>
            <a:off x="1147428" y="3068960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cta unidireccional 18"/>
          <p:cNvCxnSpPr>
            <a:stCxn id="6" idx="2"/>
            <a:endCxn id="7" idx="0"/>
          </p:cNvCxnSpPr>
          <p:nvPr/>
        </p:nvCxnSpPr>
        <p:spPr>
          <a:xfrm>
            <a:off x="4108140" y="2996952"/>
            <a:ext cx="0" cy="8640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cta unidireccional 19"/>
          <p:cNvCxnSpPr>
            <a:stCxn id="14" idx="2"/>
            <a:endCxn id="15" idx="0"/>
          </p:cNvCxnSpPr>
          <p:nvPr/>
        </p:nvCxnSpPr>
        <p:spPr>
          <a:xfrm>
            <a:off x="5971964" y="5085184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curva 20"/>
          <p:cNvCxnSpPr/>
          <p:nvPr/>
        </p:nvCxnSpPr>
        <p:spPr>
          <a:xfrm flipV="1">
            <a:off x="1827312" y="1700808"/>
            <a:ext cx="1600944" cy="2376264"/>
          </a:xfrm>
          <a:prstGeom prst="curvedConnector3">
            <a:avLst>
              <a:gd name="adj1" fmla="val 43654"/>
            </a:avLst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curva 21"/>
          <p:cNvCxnSpPr>
            <a:stCxn id="3" idx="3"/>
            <a:endCxn id="6" idx="1"/>
          </p:cNvCxnSpPr>
          <p:nvPr/>
        </p:nvCxnSpPr>
        <p:spPr>
          <a:xfrm flipV="1">
            <a:off x="1827312" y="2708920"/>
            <a:ext cx="1600944" cy="1440160"/>
          </a:xfrm>
          <a:prstGeom prst="curvedConnector3">
            <a:avLst>
              <a:gd name="adj1" fmla="val 56875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curva 22"/>
          <p:cNvCxnSpPr>
            <a:endCxn id="14" idx="0"/>
          </p:cNvCxnSpPr>
          <p:nvPr/>
        </p:nvCxnSpPr>
        <p:spPr>
          <a:xfrm rot="16200000" flipH="1">
            <a:off x="4515898" y="3053054"/>
            <a:ext cx="1512168" cy="1399964"/>
          </a:xfrm>
          <a:prstGeom prst="curved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curva 23"/>
          <p:cNvCxnSpPr>
            <a:stCxn id="8" idx="0"/>
            <a:endCxn id="9" idx="3"/>
          </p:cNvCxnSpPr>
          <p:nvPr/>
        </p:nvCxnSpPr>
        <p:spPr>
          <a:xfrm rot="16200000" flipH="1">
            <a:off x="4495226" y="1097697"/>
            <a:ext cx="2215563" cy="2989737"/>
          </a:xfrm>
          <a:prstGeom prst="curvedConnector4">
            <a:avLst>
              <a:gd name="adj1" fmla="val -24839"/>
              <a:gd name="adj2" fmla="val 12718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curva 24"/>
          <p:cNvCxnSpPr>
            <a:stCxn id="8" idx="3"/>
          </p:cNvCxnSpPr>
          <p:nvPr/>
        </p:nvCxnSpPr>
        <p:spPr>
          <a:xfrm>
            <a:off x="4788024" y="1772816"/>
            <a:ext cx="1589773" cy="792088"/>
          </a:xfrm>
          <a:prstGeom prst="curvedConnector3">
            <a:avLst>
              <a:gd name="adj1" fmla="val 62782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curva 25"/>
          <p:cNvCxnSpPr/>
          <p:nvPr/>
        </p:nvCxnSpPr>
        <p:spPr>
          <a:xfrm flipV="1">
            <a:off x="4788024" y="1844824"/>
            <a:ext cx="1584176" cy="720080"/>
          </a:xfrm>
          <a:prstGeom prst="curvedConnector3">
            <a:avLst>
              <a:gd name="adj1" fmla="val 3877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curva 26"/>
          <p:cNvCxnSpPr/>
          <p:nvPr/>
        </p:nvCxnSpPr>
        <p:spPr>
          <a:xfrm>
            <a:off x="4788024" y="2888940"/>
            <a:ext cx="1589773" cy="1044116"/>
          </a:xfrm>
          <a:prstGeom prst="curved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619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ângulo arredondado 1"/>
          <p:cNvSpPr/>
          <p:nvPr/>
        </p:nvSpPr>
        <p:spPr>
          <a:xfrm>
            <a:off x="467544" y="2780928"/>
            <a:ext cx="135976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RGIServer</a:t>
            </a:r>
            <a:endParaRPr lang="pt-PT" sz="1400" dirty="0"/>
          </a:p>
        </p:txBody>
      </p:sp>
      <p:sp>
        <p:nvSpPr>
          <p:cNvPr id="3" name="Rectângulo arredondado 2"/>
          <p:cNvSpPr/>
          <p:nvPr/>
        </p:nvSpPr>
        <p:spPr>
          <a:xfrm>
            <a:off x="467544" y="4005064"/>
            <a:ext cx="135976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RetrievalServer</a:t>
            </a:r>
            <a:endParaRPr lang="pt-PT" sz="1400" dirty="0"/>
          </a:p>
        </p:txBody>
      </p:sp>
      <p:sp>
        <p:nvSpPr>
          <p:cNvPr id="4" name="Rectângulo arredondado 3"/>
          <p:cNvSpPr/>
          <p:nvPr/>
        </p:nvSpPr>
        <p:spPr>
          <a:xfrm>
            <a:off x="467544" y="1556792"/>
            <a:ext cx="1359768" cy="2880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Browser</a:t>
            </a:r>
            <a:endParaRPr lang="pt-PT" sz="1400" dirty="0"/>
          </a:p>
        </p:txBody>
      </p:sp>
      <p:sp>
        <p:nvSpPr>
          <p:cNvPr id="5" name="Rectângulo arredondado 4"/>
          <p:cNvSpPr/>
          <p:nvPr/>
        </p:nvSpPr>
        <p:spPr>
          <a:xfrm>
            <a:off x="2843808" y="404664"/>
            <a:ext cx="5184576" cy="4968552"/>
          </a:xfrm>
          <a:prstGeom prst="roundRect">
            <a:avLst>
              <a:gd name="adj" fmla="val 4426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25000">
                <a:schemeClr val="bg1">
                  <a:lumMod val="9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ângulo arredondado 5"/>
          <p:cNvSpPr/>
          <p:nvPr/>
        </p:nvSpPr>
        <p:spPr>
          <a:xfrm>
            <a:off x="3428256" y="2420888"/>
            <a:ext cx="1359768" cy="57606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Indexer</a:t>
            </a:r>
            <a:endParaRPr lang="pt-PT" sz="1400" dirty="0"/>
          </a:p>
        </p:txBody>
      </p:sp>
      <p:sp>
        <p:nvSpPr>
          <p:cNvPr id="7" name="Rectângulo arredondado 6"/>
          <p:cNvSpPr/>
          <p:nvPr/>
        </p:nvSpPr>
        <p:spPr>
          <a:xfrm>
            <a:off x="3428256" y="3861048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Tokenizer</a:t>
            </a:r>
            <a:endParaRPr lang="pt-PT" sz="1400" dirty="0"/>
          </a:p>
        </p:txBody>
      </p:sp>
      <p:sp>
        <p:nvSpPr>
          <p:cNvPr id="8" name="Rectângulo arredondado 7"/>
          <p:cNvSpPr/>
          <p:nvPr/>
        </p:nvSpPr>
        <p:spPr>
          <a:xfrm>
            <a:off x="3428256" y="1484784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Retriever</a:t>
            </a:r>
            <a:endParaRPr lang="pt-PT" sz="1400" dirty="0"/>
          </a:p>
        </p:txBody>
      </p:sp>
      <p:sp>
        <p:nvSpPr>
          <p:cNvPr id="9" name="Canto dobrado 8"/>
          <p:cNvSpPr/>
          <p:nvPr/>
        </p:nvSpPr>
        <p:spPr>
          <a:xfrm>
            <a:off x="6377797" y="3268299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err="1" smtClean="0"/>
              <a:t>Term</a:t>
            </a:r>
            <a:endParaRPr lang="pt-PT" sz="1200" dirty="0" smtClean="0"/>
          </a:p>
          <a:p>
            <a:pPr algn="ctr"/>
            <a:r>
              <a:rPr lang="pt-PT" sz="1200" dirty="0" smtClean="0"/>
              <a:t>Vector</a:t>
            </a:r>
          </a:p>
          <a:p>
            <a:pPr algn="ctr"/>
            <a:r>
              <a:rPr lang="pt-PT" sz="1200" dirty="0" err="1" smtClean="0"/>
              <a:t>Info</a:t>
            </a:r>
            <a:r>
              <a:rPr lang="pt-PT" sz="1200" dirty="0" smtClean="0"/>
              <a:t>.</a:t>
            </a:r>
            <a:endParaRPr lang="pt-PT" sz="1200" dirty="0"/>
          </a:p>
        </p:txBody>
      </p:sp>
      <p:sp>
        <p:nvSpPr>
          <p:cNvPr id="10" name="Canto dobrado 9"/>
          <p:cNvSpPr/>
          <p:nvPr/>
        </p:nvSpPr>
        <p:spPr>
          <a:xfrm>
            <a:off x="6372200" y="1268760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Cache</a:t>
            </a:r>
            <a:endParaRPr lang="pt-PT" sz="1200" dirty="0"/>
          </a:p>
        </p:txBody>
      </p:sp>
      <p:sp>
        <p:nvSpPr>
          <p:cNvPr id="11" name="Canto dobrado 10"/>
          <p:cNvSpPr/>
          <p:nvPr/>
        </p:nvSpPr>
        <p:spPr>
          <a:xfrm>
            <a:off x="6372200" y="2276872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Indexes</a:t>
            </a:r>
          </a:p>
        </p:txBody>
      </p:sp>
      <p:cxnSp>
        <p:nvCxnSpPr>
          <p:cNvPr id="12" name="Conexão recta unidireccional 11"/>
          <p:cNvCxnSpPr/>
          <p:nvPr/>
        </p:nvCxnSpPr>
        <p:spPr>
          <a:xfrm>
            <a:off x="1827312" y="4221088"/>
            <a:ext cx="1600944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cta unidireccional 12"/>
          <p:cNvCxnSpPr>
            <a:stCxn id="6" idx="3"/>
            <a:endCxn id="11" idx="1"/>
          </p:cNvCxnSpPr>
          <p:nvPr/>
        </p:nvCxnSpPr>
        <p:spPr>
          <a:xfrm>
            <a:off x="4788024" y="2708920"/>
            <a:ext cx="158417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ângulo arredondado 13"/>
          <p:cNvSpPr/>
          <p:nvPr/>
        </p:nvSpPr>
        <p:spPr>
          <a:xfrm>
            <a:off x="5292080" y="4509120"/>
            <a:ext cx="1359768" cy="57606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EmailLib</a:t>
            </a:r>
            <a:endParaRPr lang="pt-PT" sz="1400" dirty="0"/>
          </a:p>
        </p:txBody>
      </p:sp>
      <p:sp>
        <p:nvSpPr>
          <p:cNvPr id="15" name="Rectângulo arredondado 14"/>
          <p:cNvSpPr/>
          <p:nvPr/>
        </p:nvSpPr>
        <p:spPr>
          <a:xfrm>
            <a:off x="5292080" y="6021288"/>
            <a:ext cx="1359768" cy="57606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Gmail</a:t>
            </a:r>
            <a:endParaRPr lang="pt-PT" sz="1400" dirty="0"/>
          </a:p>
        </p:txBody>
      </p:sp>
      <p:cxnSp>
        <p:nvCxnSpPr>
          <p:cNvPr id="16" name="Conexão recta unidireccional 15"/>
          <p:cNvCxnSpPr/>
          <p:nvPr/>
        </p:nvCxnSpPr>
        <p:spPr>
          <a:xfrm>
            <a:off x="4788024" y="1556792"/>
            <a:ext cx="158417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cta unidireccional 16"/>
          <p:cNvCxnSpPr>
            <a:stCxn id="4" idx="2"/>
            <a:endCxn id="2" idx="0"/>
          </p:cNvCxnSpPr>
          <p:nvPr/>
        </p:nvCxnSpPr>
        <p:spPr>
          <a:xfrm>
            <a:off x="1147428" y="1844824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cta unidireccional 17"/>
          <p:cNvCxnSpPr>
            <a:stCxn id="2" idx="2"/>
            <a:endCxn id="3" idx="0"/>
          </p:cNvCxnSpPr>
          <p:nvPr/>
        </p:nvCxnSpPr>
        <p:spPr>
          <a:xfrm>
            <a:off x="1147428" y="3068960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cta unidireccional 18"/>
          <p:cNvCxnSpPr>
            <a:stCxn id="6" idx="2"/>
            <a:endCxn id="7" idx="0"/>
          </p:cNvCxnSpPr>
          <p:nvPr/>
        </p:nvCxnSpPr>
        <p:spPr>
          <a:xfrm>
            <a:off x="4108140" y="2996952"/>
            <a:ext cx="0" cy="8640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cta unidireccional 19"/>
          <p:cNvCxnSpPr>
            <a:stCxn id="14" idx="2"/>
            <a:endCxn id="15" idx="0"/>
          </p:cNvCxnSpPr>
          <p:nvPr/>
        </p:nvCxnSpPr>
        <p:spPr>
          <a:xfrm>
            <a:off x="5971964" y="5085184"/>
            <a:ext cx="0" cy="93610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Conexão curva 20"/>
          <p:cNvCxnSpPr/>
          <p:nvPr/>
        </p:nvCxnSpPr>
        <p:spPr>
          <a:xfrm flipV="1">
            <a:off x="1827312" y="1700808"/>
            <a:ext cx="1600944" cy="2376264"/>
          </a:xfrm>
          <a:prstGeom prst="curvedConnector3">
            <a:avLst>
              <a:gd name="adj1" fmla="val 43654"/>
            </a:avLst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curva 21"/>
          <p:cNvCxnSpPr>
            <a:stCxn id="3" idx="3"/>
            <a:endCxn id="6" idx="1"/>
          </p:cNvCxnSpPr>
          <p:nvPr/>
        </p:nvCxnSpPr>
        <p:spPr>
          <a:xfrm flipV="1">
            <a:off x="1827312" y="2708920"/>
            <a:ext cx="1600944" cy="1440160"/>
          </a:xfrm>
          <a:prstGeom prst="curvedConnector3">
            <a:avLst>
              <a:gd name="adj1" fmla="val 56875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curva 22"/>
          <p:cNvCxnSpPr>
            <a:endCxn id="14" idx="0"/>
          </p:cNvCxnSpPr>
          <p:nvPr/>
        </p:nvCxnSpPr>
        <p:spPr>
          <a:xfrm rot="16200000" flipH="1">
            <a:off x="4515898" y="3053054"/>
            <a:ext cx="1512168" cy="139996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Conexão curva 23"/>
          <p:cNvCxnSpPr>
            <a:stCxn id="8" idx="0"/>
            <a:endCxn id="9" idx="3"/>
          </p:cNvCxnSpPr>
          <p:nvPr/>
        </p:nvCxnSpPr>
        <p:spPr>
          <a:xfrm rot="16200000" flipH="1">
            <a:off x="4495226" y="1097697"/>
            <a:ext cx="2215563" cy="2989737"/>
          </a:xfrm>
          <a:prstGeom prst="curvedConnector4">
            <a:avLst>
              <a:gd name="adj1" fmla="val -24839"/>
              <a:gd name="adj2" fmla="val 12718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curva 24"/>
          <p:cNvCxnSpPr>
            <a:stCxn id="8" idx="3"/>
          </p:cNvCxnSpPr>
          <p:nvPr/>
        </p:nvCxnSpPr>
        <p:spPr>
          <a:xfrm>
            <a:off x="4788024" y="1772816"/>
            <a:ext cx="1589773" cy="792088"/>
          </a:xfrm>
          <a:prstGeom prst="curvedConnector3">
            <a:avLst>
              <a:gd name="adj1" fmla="val 62782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curva 25"/>
          <p:cNvCxnSpPr/>
          <p:nvPr/>
        </p:nvCxnSpPr>
        <p:spPr>
          <a:xfrm flipV="1">
            <a:off x="4788024" y="1844824"/>
            <a:ext cx="1584176" cy="720080"/>
          </a:xfrm>
          <a:prstGeom prst="curvedConnector3">
            <a:avLst>
              <a:gd name="adj1" fmla="val 3877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curva 26"/>
          <p:cNvCxnSpPr/>
          <p:nvPr/>
        </p:nvCxnSpPr>
        <p:spPr>
          <a:xfrm>
            <a:off x="4788024" y="2888940"/>
            <a:ext cx="1589773" cy="1044116"/>
          </a:xfrm>
          <a:prstGeom prst="curved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619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ângulo arredondado 1"/>
          <p:cNvSpPr/>
          <p:nvPr/>
        </p:nvSpPr>
        <p:spPr>
          <a:xfrm>
            <a:off x="467544" y="2780928"/>
            <a:ext cx="135976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RGIServer</a:t>
            </a:r>
            <a:endParaRPr lang="pt-PT" sz="1400" dirty="0"/>
          </a:p>
        </p:txBody>
      </p:sp>
      <p:sp>
        <p:nvSpPr>
          <p:cNvPr id="3" name="Rectângulo arredondado 2"/>
          <p:cNvSpPr/>
          <p:nvPr/>
        </p:nvSpPr>
        <p:spPr>
          <a:xfrm>
            <a:off x="467544" y="4005064"/>
            <a:ext cx="135976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RetrievalServer</a:t>
            </a:r>
            <a:endParaRPr lang="pt-PT" sz="1400" dirty="0"/>
          </a:p>
        </p:txBody>
      </p:sp>
      <p:sp>
        <p:nvSpPr>
          <p:cNvPr id="4" name="Rectângulo arredondado 3"/>
          <p:cNvSpPr/>
          <p:nvPr/>
        </p:nvSpPr>
        <p:spPr>
          <a:xfrm>
            <a:off x="467544" y="1556792"/>
            <a:ext cx="1359768" cy="2880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Browser</a:t>
            </a:r>
            <a:endParaRPr lang="pt-PT" sz="1400" dirty="0"/>
          </a:p>
        </p:txBody>
      </p:sp>
      <p:sp>
        <p:nvSpPr>
          <p:cNvPr id="5" name="Rectângulo arredondado 4"/>
          <p:cNvSpPr/>
          <p:nvPr/>
        </p:nvSpPr>
        <p:spPr>
          <a:xfrm>
            <a:off x="2843808" y="404664"/>
            <a:ext cx="5184576" cy="4968552"/>
          </a:xfrm>
          <a:prstGeom prst="roundRect">
            <a:avLst>
              <a:gd name="adj" fmla="val 4426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25000">
                <a:schemeClr val="bg1">
                  <a:lumMod val="9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ângulo arredondado 5"/>
          <p:cNvSpPr/>
          <p:nvPr/>
        </p:nvSpPr>
        <p:spPr>
          <a:xfrm>
            <a:off x="3428256" y="2420888"/>
            <a:ext cx="1359768" cy="57606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Indexer</a:t>
            </a:r>
            <a:endParaRPr lang="pt-PT" sz="1400" dirty="0"/>
          </a:p>
        </p:txBody>
      </p:sp>
      <p:sp>
        <p:nvSpPr>
          <p:cNvPr id="7" name="Rectângulo arredondado 6"/>
          <p:cNvSpPr/>
          <p:nvPr/>
        </p:nvSpPr>
        <p:spPr>
          <a:xfrm>
            <a:off x="3428256" y="3861048"/>
            <a:ext cx="1359768" cy="57606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Tokenizer</a:t>
            </a:r>
            <a:endParaRPr lang="pt-PT" sz="1400" dirty="0"/>
          </a:p>
        </p:txBody>
      </p:sp>
      <p:sp>
        <p:nvSpPr>
          <p:cNvPr id="8" name="Rectângulo arredondado 7"/>
          <p:cNvSpPr/>
          <p:nvPr/>
        </p:nvSpPr>
        <p:spPr>
          <a:xfrm>
            <a:off x="3428256" y="1484784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Retriever</a:t>
            </a:r>
            <a:endParaRPr lang="pt-PT" sz="1400" dirty="0"/>
          </a:p>
        </p:txBody>
      </p:sp>
      <p:sp>
        <p:nvSpPr>
          <p:cNvPr id="9" name="Canto dobrado 8"/>
          <p:cNvSpPr/>
          <p:nvPr/>
        </p:nvSpPr>
        <p:spPr>
          <a:xfrm>
            <a:off x="6377797" y="3268299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err="1" smtClean="0"/>
              <a:t>Term</a:t>
            </a:r>
            <a:endParaRPr lang="pt-PT" sz="1200" dirty="0" smtClean="0"/>
          </a:p>
          <a:p>
            <a:pPr algn="ctr"/>
            <a:r>
              <a:rPr lang="pt-PT" sz="1200" dirty="0" smtClean="0"/>
              <a:t>Vector</a:t>
            </a:r>
          </a:p>
          <a:p>
            <a:pPr algn="ctr"/>
            <a:r>
              <a:rPr lang="pt-PT" sz="1200" dirty="0" err="1" smtClean="0"/>
              <a:t>Info</a:t>
            </a:r>
            <a:r>
              <a:rPr lang="pt-PT" sz="1200" dirty="0" smtClean="0"/>
              <a:t>.</a:t>
            </a:r>
            <a:endParaRPr lang="pt-PT" sz="1200" dirty="0"/>
          </a:p>
        </p:txBody>
      </p:sp>
      <p:sp>
        <p:nvSpPr>
          <p:cNvPr id="10" name="Canto dobrado 9"/>
          <p:cNvSpPr/>
          <p:nvPr/>
        </p:nvSpPr>
        <p:spPr>
          <a:xfrm>
            <a:off x="6372200" y="1268760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Cache</a:t>
            </a:r>
            <a:endParaRPr lang="pt-PT" sz="1200" dirty="0"/>
          </a:p>
        </p:txBody>
      </p:sp>
      <p:sp>
        <p:nvSpPr>
          <p:cNvPr id="11" name="Canto dobrado 10"/>
          <p:cNvSpPr/>
          <p:nvPr/>
        </p:nvSpPr>
        <p:spPr>
          <a:xfrm>
            <a:off x="6372200" y="2276872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Indexes</a:t>
            </a:r>
          </a:p>
        </p:txBody>
      </p:sp>
      <p:cxnSp>
        <p:nvCxnSpPr>
          <p:cNvPr id="12" name="Conexão recta unidireccional 11"/>
          <p:cNvCxnSpPr/>
          <p:nvPr/>
        </p:nvCxnSpPr>
        <p:spPr>
          <a:xfrm>
            <a:off x="1827312" y="4221088"/>
            <a:ext cx="1600944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cta unidireccional 12"/>
          <p:cNvCxnSpPr>
            <a:stCxn id="6" idx="3"/>
            <a:endCxn id="11" idx="1"/>
          </p:cNvCxnSpPr>
          <p:nvPr/>
        </p:nvCxnSpPr>
        <p:spPr>
          <a:xfrm>
            <a:off x="4788024" y="2708920"/>
            <a:ext cx="158417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ângulo arredondado 13"/>
          <p:cNvSpPr/>
          <p:nvPr/>
        </p:nvSpPr>
        <p:spPr>
          <a:xfrm>
            <a:off x="5292080" y="4509120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EmailLib</a:t>
            </a:r>
            <a:endParaRPr lang="pt-PT" sz="1400" dirty="0"/>
          </a:p>
        </p:txBody>
      </p:sp>
      <p:sp>
        <p:nvSpPr>
          <p:cNvPr id="15" name="Rectângulo arredondado 14"/>
          <p:cNvSpPr/>
          <p:nvPr/>
        </p:nvSpPr>
        <p:spPr>
          <a:xfrm>
            <a:off x="5292080" y="6021288"/>
            <a:ext cx="135976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Gmail</a:t>
            </a:r>
            <a:endParaRPr lang="pt-PT" sz="1400" dirty="0"/>
          </a:p>
        </p:txBody>
      </p:sp>
      <p:cxnSp>
        <p:nvCxnSpPr>
          <p:cNvPr id="16" name="Conexão recta unidireccional 15"/>
          <p:cNvCxnSpPr/>
          <p:nvPr/>
        </p:nvCxnSpPr>
        <p:spPr>
          <a:xfrm>
            <a:off x="4788024" y="1556792"/>
            <a:ext cx="158417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cta unidireccional 16"/>
          <p:cNvCxnSpPr>
            <a:stCxn id="4" idx="2"/>
            <a:endCxn id="2" idx="0"/>
          </p:cNvCxnSpPr>
          <p:nvPr/>
        </p:nvCxnSpPr>
        <p:spPr>
          <a:xfrm>
            <a:off x="1147428" y="1844824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cta unidireccional 17"/>
          <p:cNvCxnSpPr>
            <a:stCxn id="2" idx="2"/>
            <a:endCxn id="3" idx="0"/>
          </p:cNvCxnSpPr>
          <p:nvPr/>
        </p:nvCxnSpPr>
        <p:spPr>
          <a:xfrm>
            <a:off x="1147428" y="3068960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cta unidireccional 18"/>
          <p:cNvCxnSpPr>
            <a:stCxn id="6" idx="2"/>
            <a:endCxn id="7" idx="0"/>
          </p:cNvCxnSpPr>
          <p:nvPr/>
        </p:nvCxnSpPr>
        <p:spPr>
          <a:xfrm>
            <a:off x="4108140" y="2996952"/>
            <a:ext cx="0" cy="86409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Conexão recta unidireccional 19"/>
          <p:cNvCxnSpPr>
            <a:stCxn id="14" idx="2"/>
            <a:endCxn id="15" idx="0"/>
          </p:cNvCxnSpPr>
          <p:nvPr/>
        </p:nvCxnSpPr>
        <p:spPr>
          <a:xfrm>
            <a:off x="5971964" y="5085184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curva 20"/>
          <p:cNvCxnSpPr/>
          <p:nvPr/>
        </p:nvCxnSpPr>
        <p:spPr>
          <a:xfrm flipV="1">
            <a:off x="1827312" y="1700808"/>
            <a:ext cx="1600944" cy="2376264"/>
          </a:xfrm>
          <a:prstGeom prst="curvedConnector3">
            <a:avLst>
              <a:gd name="adj1" fmla="val 43654"/>
            </a:avLst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curva 21"/>
          <p:cNvCxnSpPr>
            <a:stCxn id="3" idx="3"/>
            <a:endCxn id="6" idx="1"/>
          </p:cNvCxnSpPr>
          <p:nvPr/>
        </p:nvCxnSpPr>
        <p:spPr>
          <a:xfrm flipV="1">
            <a:off x="1827312" y="2708920"/>
            <a:ext cx="1600944" cy="1440160"/>
          </a:xfrm>
          <a:prstGeom prst="curvedConnector3">
            <a:avLst>
              <a:gd name="adj1" fmla="val 56875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curva 22"/>
          <p:cNvCxnSpPr>
            <a:endCxn id="14" idx="0"/>
          </p:cNvCxnSpPr>
          <p:nvPr/>
        </p:nvCxnSpPr>
        <p:spPr>
          <a:xfrm rot="16200000" flipH="1">
            <a:off x="4515898" y="3053054"/>
            <a:ext cx="1512168" cy="1399964"/>
          </a:xfrm>
          <a:prstGeom prst="curved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curva 23"/>
          <p:cNvCxnSpPr>
            <a:stCxn id="8" idx="0"/>
            <a:endCxn id="9" idx="3"/>
          </p:cNvCxnSpPr>
          <p:nvPr/>
        </p:nvCxnSpPr>
        <p:spPr>
          <a:xfrm rot="16200000" flipH="1">
            <a:off x="4495226" y="1097697"/>
            <a:ext cx="2215563" cy="2989737"/>
          </a:xfrm>
          <a:prstGeom prst="curvedConnector4">
            <a:avLst>
              <a:gd name="adj1" fmla="val -24839"/>
              <a:gd name="adj2" fmla="val 12718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curva 24"/>
          <p:cNvCxnSpPr>
            <a:stCxn id="8" idx="3"/>
          </p:cNvCxnSpPr>
          <p:nvPr/>
        </p:nvCxnSpPr>
        <p:spPr>
          <a:xfrm>
            <a:off x="4788024" y="1772816"/>
            <a:ext cx="1589773" cy="792088"/>
          </a:xfrm>
          <a:prstGeom prst="curvedConnector3">
            <a:avLst>
              <a:gd name="adj1" fmla="val 62782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curva 25"/>
          <p:cNvCxnSpPr/>
          <p:nvPr/>
        </p:nvCxnSpPr>
        <p:spPr>
          <a:xfrm flipV="1">
            <a:off x="4788024" y="1844824"/>
            <a:ext cx="1584176" cy="720080"/>
          </a:xfrm>
          <a:prstGeom prst="curvedConnector3">
            <a:avLst>
              <a:gd name="adj1" fmla="val 3877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curva 26"/>
          <p:cNvCxnSpPr/>
          <p:nvPr/>
        </p:nvCxnSpPr>
        <p:spPr>
          <a:xfrm>
            <a:off x="4788024" y="2888940"/>
            <a:ext cx="1589773" cy="1044116"/>
          </a:xfrm>
          <a:prstGeom prst="curved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619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ângulo arredondado 1"/>
          <p:cNvSpPr/>
          <p:nvPr/>
        </p:nvSpPr>
        <p:spPr>
          <a:xfrm>
            <a:off x="467544" y="2780928"/>
            <a:ext cx="135976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RGIServer</a:t>
            </a:r>
            <a:endParaRPr lang="pt-PT" sz="1400" dirty="0"/>
          </a:p>
        </p:txBody>
      </p:sp>
      <p:sp>
        <p:nvSpPr>
          <p:cNvPr id="3" name="Rectângulo arredondado 2"/>
          <p:cNvSpPr/>
          <p:nvPr/>
        </p:nvSpPr>
        <p:spPr>
          <a:xfrm>
            <a:off x="467544" y="4005064"/>
            <a:ext cx="135976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RetrievalServer</a:t>
            </a:r>
            <a:endParaRPr lang="pt-PT" sz="1400" dirty="0"/>
          </a:p>
        </p:txBody>
      </p:sp>
      <p:sp>
        <p:nvSpPr>
          <p:cNvPr id="4" name="Rectângulo arredondado 3"/>
          <p:cNvSpPr/>
          <p:nvPr/>
        </p:nvSpPr>
        <p:spPr>
          <a:xfrm>
            <a:off x="467544" y="1556792"/>
            <a:ext cx="1359768" cy="2880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Browser</a:t>
            </a:r>
            <a:endParaRPr lang="pt-PT" sz="1400" dirty="0"/>
          </a:p>
        </p:txBody>
      </p:sp>
      <p:sp>
        <p:nvSpPr>
          <p:cNvPr id="5" name="Rectângulo arredondado 4"/>
          <p:cNvSpPr/>
          <p:nvPr/>
        </p:nvSpPr>
        <p:spPr>
          <a:xfrm>
            <a:off x="2843808" y="404664"/>
            <a:ext cx="5184576" cy="4968552"/>
          </a:xfrm>
          <a:prstGeom prst="roundRect">
            <a:avLst>
              <a:gd name="adj" fmla="val 4426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25000">
                <a:schemeClr val="bg1">
                  <a:lumMod val="9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ângulo arredondado 5"/>
          <p:cNvSpPr/>
          <p:nvPr/>
        </p:nvSpPr>
        <p:spPr>
          <a:xfrm>
            <a:off x="3428256" y="2420888"/>
            <a:ext cx="1359768" cy="57606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Indexer</a:t>
            </a:r>
            <a:endParaRPr lang="pt-PT" sz="1400" dirty="0"/>
          </a:p>
        </p:txBody>
      </p:sp>
      <p:sp>
        <p:nvSpPr>
          <p:cNvPr id="7" name="Rectângulo arredondado 6"/>
          <p:cNvSpPr/>
          <p:nvPr/>
        </p:nvSpPr>
        <p:spPr>
          <a:xfrm>
            <a:off x="3428256" y="3861048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Tokenizer</a:t>
            </a:r>
            <a:endParaRPr lang="pt-PT" sz="1400" dirty="0"/>
          </a:p>
        </p:txBody>
      </p:sp>
      <p:sp>
        <p:nvSpPr>
          <p:cNvPr id="8" name="Rectângulo arredondado 7"/>
          <p:cNvSpPr/>
          <p:nvPr/>
        </p:nvSpPr>
        <p:spPr>
          <a:xfrm>
            <a:off x="3428256" y="1484784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Retriever</a:t>
            </a:r>
            <a:endParaRPr lang="pt-PT" sz="1400" dirty="0"/>
          </a:p>
        </p:txBody>
      </p:sp>
      <p:sp>
        <p:nvSpPr>
          <p:cNvPr id="9" name="Canto dobrado 8"/>
          <p:cNvSpPr/>
          <p:nvPr/>
        </p:nvSpPr>
        <p:spPr>
          <a:xfrm>
            <a:off x="6377797" y="3268299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err="1" smtClean="0"/>
              <a:t>Term</a:t>
            </a:r>
            <a:endParaRPr lang="pt-PT" sz="1200" dirty="0" smtClean="0"/>
          </a:p>
          <a:p>
            <a:pPr algn="ctr"/>
            <a:r>
              <a:rPr lang="pt-PT" sz="1200" dirty="0" smtClean="0"/>
              <a:t>Vector</a:t>
            </a:r>
          </a:p>
          <a:p>
            <a:pPr algn="ctr"/>
            <a:r>
              <a:rPr lang="pt-PT" sz="1200" dirty="0" err="1" smtClean="0"/>
              <a:t>Info</a:t>
            </a:r>
            <a:r>
              <a:rPr lang="pt-PT" sz="1200" dirty="0" smtClean="0"/>
              <a:t>.</a:t>
            </a:r>
            <a:endParaRPr lang="pt-PT" sz="1200" dirty="0"/>
          </a:p>
        </p:txBody>
      </p:sp>
      <p:sp>
        <p:nvSpPr>
          <p:cNvPr id="10" name="Canto dobrado 9"/>
          <p:cNvSpPr/>
          <p:nvPr/>
        </p:nvSpPr>
        <p:spPr>
          <a:xfrm>
            <a:off x="6372200" y="1268760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Cache</a:t>
            </a:r>
            <a:endParaRPr lang="pt-PT" sz="1200" dirty="0"/>
          </a:p>
        </p:txBody>
      </p:sp>
      <p:sp>
        <p:nvSpPr>
          <p:cNvPr id="11" name="Canto dobrado 10"/>
          <p:cNvSpPr/>
          <p:nvPr/>
        </p:nvSpPr>
        <p:spPr>
          <a:xfrm>
            <a:off x="6372200" y="2276872"/>
            <a:ext cx="720080" cy="86409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Indexes</a:t>
            </a:r>
          </a:p>
        </p:txBody>
      </p:sp>
      <p:cxnSp>
        <p:nvCxnSpPr>
          <p:cNvPr id="12" name="Conexão recta unidireccional 11"/>
          <p:cNvCxnSpPr/>
          <p:nvPr/>
        </p:nvCxnSpPr>
        <p:spPr>
          <a:xfrm>
            <a:off x="1827312" y="4221088"/>
            <a:ext cx="1600944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cta unidireccional 12"/>
          <p:cNvCxnSpPr>
            <a:stCxn id="6" idx="3"/>
            <a:endCxn id="11" idx="1"/>
          </p:cNvCxnSpPr>
          <p:nvPr/>
        </p:nvCxnSpPr>
        <p:spPr>
          <a:xfrm>
            <a:off x="4788024" y="2708920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Rectângulo arredondado 13"/>
          <p:cNvSpPr/>
          <p:nvPr/>
        </p:nvSpPr>
        <p:spPr>
          <a:xfrm>
            <a:off x="5292080" y="4509120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EmailLib</a:t>
            </a:r>
            <a:endParaRPr lang="pt-PT" sz="1400" dirty="0"/>
          </a:p>
        </p:txBody>
      </p:sp>
      <p:sp>
        <p:nvSpPr>
          <p:cNvPr id="15" name="Rectângulo arredondado 14"/>
          <p:cNvSpPr/>
          <p:nvPr/>
        </p:nvSpPr>
        <p:spPr>
          <a:xfrm>
            <a:off x="5292080" y="6021288"/>
            <a:ext cx="135976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Gmail</a:t>
            </a:r>
            <a:endParaRPr lang="pt-PT" sz="1400" dirty="0"/>
          </a:p>
        </p:txBody>
      </p:sp>
      <p:cxnSp>
        <p:nvCxnSpPr>
          <p:cNvPr id="16" name="Conexão recta unidireccional 15"/>
          <p:cNvCxnSpPr/>
          <p:nvPr/>
        </p:nvCxnSpPr>
        <p:spPr>
          <a:xfrm>
            <a:off x="4788024" y="1556792"/>
            <a:ext cx="158417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cta unidireccional 16"/>
          <p:cNvCxnSpPr>
            <a:stCxn id="4" idx="2"/>
            <a:endCxn id="2" idx="0"/>
          </p:cNvCxnSpPr>
          <p:nvPr/>
        </p:nvCxnSpPr>
        <p:spPr>
          <a:xfrm>
            <a:off x="1147428" y="1844824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cta unidireccional 17"/>
          <p:cNvCxnSpPr>
            <a:stCxn id="2" idx="2"/>
            <a:endCxn id="3" idx="0"/>
          </p:cNvCxnSpPr>
          <p:nvPr/>
        </p:nvCxnSpPr>
        <p:spPr>
          <a:xfrm>
            <a:off x="1147428" y="3068960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cta unidireccional 18"/>
          <p:cNvCxnSpPr>
            <a:stCxn id="6" idx="2"/>
            <a:endCxn id="7" idx="0"/>
          </p:cNvCxnSpPr>
          <p:nvPr/>
        </p:nvCxnSpPr>
        <p:spPr>
          <a:xfrm>
            <a:off x="4108140" y="2996952"/>
            <a:ext cx="0" cy="8640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cta unidireccional 19"/>
          <p:cNvCxnSpPr>
            <a:stCxn id="14" idx="2"/>
            <a:endCxn id="15" idx="0"/>
          </p:cNvCxnSpPr>
          <p:nvPr/>
        </p:nvCxnSpPr>
        <p:spPr>
          <a:xfrm>
            <a:off x="5971964" y="5085184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curva 20"/>
          <p:cNvCxnSpPr/>
          <p:nvPr/>
        </p:nvCxnSpPr>
        <p:spPr>
          <a:xfrm flipV="1">
            <a:off x="1827312" y="1700808"/>
            <a:ext cx="1600944" cy="2376264"/>
          </a:xfrm>
          <a:prstGeom prst="curvedConnector3">
            <a:avLst>
              <a:gd name="adj1" fmla="val 43654"/>
            </a:avLst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curva 21"/>
          <p:cNvCxnSpPr>
            <a:stCxn id="3" idx="3"/>
            <a:endCxn id="6" idx="1"/>
          </p:cNvCxnSpPr>
          <p:nvPr/>
        </p:nvCxnSpPr>
        <p:spPr>
          <a:xfrm flipV="1">
            <a:off x="1827312" y="2708920"/>
            <a:ext cx="1600944" cy="1440160"/>
          </a:xfrm>
          <a:prstGeom prst="curvedConnector3">
            <a:avLst>
              <a:gd name="adj1" fmla="val 56875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curva 22"/>
          <p:cNvCxnSpPr>
            <a:endCxn id="14" idx="0"/>
          </p:cNvCxnSpPr>
          <p:nvPr/>
        </p:nvCxnSpPr>
        <p:spPr>
          <a:xfrm rot="16200000" flipH="1">
            <a:off x="4515898" y="3053054"/>
            <a:ext cx="1512168" cy="1399964"/>
          </a:xfrm>
          <a:prstGeom prst="curved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curva 23"/>
          <p:cNvCxnSpPr>
            <a:stCxn id="8" idx="0"/>
            <a:endCxn id="9" idx="3"/>
          </p:cNvCxnSpPr>
          <p:nvPr/>
        </p:nvCxnSpPr>
        <p:spPr>
          <a:xfrm rot="16200000" flipH="1">
            <a:off x="4495226" y="1097697"/>
            <a:ext cx="2215563" cy="2989737"/>
          </a:xfrm>
          <a:prstGeom prst="curvedConnector4">
            <a:avLst>
              <a:gd name="adj1" fmla="val -24839"/>
              <a:gd name="adj2" fmla="val 12718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curva 24"/>
          <p:cNvCxnSpPr>
            <a:stCxn id="8" idx="3"/>
          </p:cNvCxnSpPr>
          <p:nvPr/>
        </p:nvCxnSpPr>
        <p:spPr>
          <a:xfrm>
            <a:off x="4788024" y="1772816"/>
            <a:ext cx="1589773" cy="792088"/>
          </a:xfrm>
          <a:prstGeom prst="curvedConnector3">
            <a:avLst>
              <a:gd name="adj1" fmla="val 62782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curva 25"/>
          <p:cNvCxnSpPr/>
          <p:nvPr/>
        </p:nvCxnSpPr>
        <p:spPr>
          <a:xfrm flipV="1">
            <a:off x="4788024" y="1844824"/>
            <a:ext cx="1584176" cy="720080"/>
          </a:xfrm>
          <a:prstGeom prst="curvedConnector3">
            <a:avLst>
              <a:gd name="adj1" fmla="val 3877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curva 26"/>
          <p:cNvCxnSpPr/>
          <p:nvPr/>
        </p:nvCxnSpPr>
        <p:spPr>
          <a:xfrm>
            <a:off x="4788024" y="2888940"/>
            <a:ext cx="1589773" cy="1044116"/>
          </a:xfrm>
          <a:prstGeom prst="curved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619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ângulo arredondado 1"/>
          <p:cNvSpPr/>
          <p:nvPr/>
        </p:nvSpPr>
        <p:spPr>
          <a:xfrm>
            <a:off x="467544" y="2780928"/>
            <a:ext cx="135976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RGIServer</a:t>
            </a:r>
            <a:endParaRPr lang="pt-PT" sz="1400" dirty="0"/>
          </a:p>
        </p:txBody>
      </p:sp>
      <p:sp>
        <p:nvSpPr>
          <p:cNvPr id="3" name="Rectângulo arredondado 2"/>
          <p:cNvSpPr/>
          <p:nvPr/>
        </p:nvSpPr>
        <p:spPr>
          <a:xfrm>
            <a:off x="467544" y="4005064"/>
            <a:ext cx="135976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RetrievalServer</a:t>
            </a:r>
            <a:endParaRPr lang="pt-PT" sz="1400" dirty="0"/>
          </a:p>
        </p:txBody>
      </p:sp>
      <p:sp>
        <p:nvSpPr>
          <p:cNvPr id="4" name="Rectângulo arredondado 3"/>
          <p:cNvSpPr/>
          <p:nvPr/>
        </p:nvSpPr>
        <p:spPr>
          <a:xfrm>
            <a:off x="467544" y="1556792"/>
            <a:ext cx="1359768" cy="2880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Browser</a:t>
            </a:r>
            <a:endParaRPr lang="pt-PT" sz="1400" dirty="0"/>
          </a:p>
        </p:txBody>
      </p:sp>
      <p:sp>
        <p:nvSpPr>
          <p:cNvPr id="5" name="Rectângulo arredondado 4"/>
          <p:cNvSpPr/>
          <p:nvPr/>
        </p:nvSpPr>
        <p:spPr>
          <a:xfrm>
            <a:off x="2843808" y="404664"/>
            <a:ext cx="5184576" cy="4968552"/>
          </a:xfrm>
          <a:prstGeom prst="roundRect">
            <a:avLst>
              <a:gd name="adj" fmla="val 4426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25000">
                <a:schemeClr val="bg1">
                  <a:lumMod val="9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ângulo arredondado 5"/>
          <p:cNvSpPr/>
          <p:nvPr/>
        </p:nvSpPr>
        <p:spPr>
          <a:xfrm>
            <a:off x="3428256" y="2420888"/>
            <a:ext cx="1359768" cy="57606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Indexer</a:t>
            </a:r>
            <a:endParaRPr lang="pt-PT" sz="1400" dirty="0"/>
          </a:p>
        </p:txBody>
      </p:sp>
      <p:sp>
        <p:nvSpPr>
          <p:cNvPr id="7" name="Rectângulo arredondado 6"/>
          <p:cNvSpPr/>
          <p:nvPr/>
        </p:nvSpPr>
        <p:spPr>
          <a:xfrm>
            <a:off x="3428256" y="3861048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Tokenizer</a:t>
            </a:r>
            <a:endParaRPr lang="pt-PT" sz="1400" dirty="0"/>
          </a:p>
        </p:txBody>
      </p:sp>
      <p:sp>
        <p:nvSpPr>
          <p:cNvPr id="8" name="Rectângulo arredondado 7"/>
          <p:cNvSpPr/>
          <p:nvPr/>
        </p:nvSpPr>
        <p:spPr>
          <a:xfrm>
            <a:off x="3428256" y="1484784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Retriever</a:t>
            </a:r>
            <a:endParaRPr lang="pt-PT" sz="1400" dirty="0"/>
          </a:p>
        </p:txBody>
      </p:sp>
      <p:sp>
        <p:nvSpPr>
          <p:cNvPr id="9" name="Canto dobrado 8"/>
          <p:cNvSpPr/>
          <p:nvPr/>
        </p:nvSpPr>
        <p:spPr>
          <a:xfrm>
            <a:off x="6377797" y="3268299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err="1" smtClean="0"/>
              <a:t>Term</a:t>
            </a:r>
            <a:endParaRPr lang="pt-PT" sz="1200" dirty="0" smtClean="0"/>
          </a:p>
          <a:p>
            <a:pPr algn="ctr"/>
            <a:r>
              <a:rPr lang="pt-PT" sz="1200" dirty="0" smtClean="0"/>
              <a:t>Vector</a:t>
            </a:r>
          </a:p>
          <a:p>
            <a:pPr algn="ctr"/>
            <a:r>
              <a:rPr lang="pt-PT" sz="1200" dirty="0" err="1" smtClean="0"/>
              <a:t>Info</a:t>
            </a:r>
            <a:r>
              <a:rPr lang="pt-PT" sz="1200" dirty="0" smtClean="0"/>
              <a:t>.</a:t>
            </a:r>
            <a:endParaRPr lang="pt-PT" sz="1200" dirty="0"/>
          </a:p>
        </p:txBody>
      </p:sp>
      <p:sp>
        <p:nvSpPr>
          <p:cNvPr id="10" name="Canto dobrado 9"/>
          <p:cNvSpPr/>
          <p:nvPr/>
        </p:nvSpPr>
        <p:spPr>
          <a:xfrm>
            <a:off x="6372200" y="1268760"/>
            <a:ext cx="720080" cy="86409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Cache</a:t>
            </a:r>
            <a:endParaRPr lang="pt-PT" sz="1200" dirty="0"/>
          </a:p>
        </p:txBody>
      </p:sp>
      <p:sp>
        <p:nvSpPr>
          <p:cNvPr id="11" name="Canto dobrado 10"/>
          <p:cNvSpPr/>
          <p:nvPr/>
        </p:nvSpPr>
        <p:spPr>
          <a:xfrm>
            <a:off x="6372200" y="2276872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Indexes</a:t>
            </a:r>
          </a:p>
        </p:txBody>
      </p:sp>
      <p:cxnSp>
        <p:nvCxnSpPr>
          <p:cNvPr id="12" name="Conexão recta unidireccional 11"/>
          <p:cNvCxnSpPr/>
          <p:nvPr/>
        </p:nvCxnSpPr>
        <p:spPr>
          <a:xfrm>
            <a:off x="1827312" y="4221088"/>
            <a:ext cx="1600944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cta unidireccional 12"/>
          <p:cNvCxnSpPr>
            <a:stCxn id="6" idx="3"/>
            <a:endCxn id="11" idx="1"/>
          </p:cNvCxnSpPr>
          <p:nvPr/>
        </p:nvCxnSpPr>
        <p:spPr>
          <a:xfrm>
            <a:off x="4788024" y="2708920"/>
            <a:ext cx="158417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ângulo arredondado 13"/>
          <p:cNvSpPr/>
          <p:nvPr/>
        </p:nvSpPr>
        <p:spPr>
          <a:xfrm>
            <a:off x="5292080" y="4509120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EmailLib</a:t>
            </a:r>
            <a:endParaRPr lang="pt-PT" sz="1400" dirty="0"/>
          </a:p>
        </p:txBody>
      </p:sp>
      <p:sp>
        <p:nvSpPr>
          <p:cNvPr id="15" name="Rectângulo arredondado 14"/>
          <p:cNvSpPr/>
          <p:nvPr/>
        </p:nvSpPr>
        <p:spPr>
          <a:xfrm>
            <a:off x="5292080" y="6021288"/>
            <a:ext cx="135976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Gmail</a:t>
            </a:r>
            <a:endParaRPr lang="pt-PT" sz="1400" dirty="0"/>
          </a:p>
        </p:txBody>
      </p:sp>
      <p:cxnSp>
        <p:nvCxnSpPr>
          <p:cNvPr id="16" name="Conexão recta unidireccional 15"/>
          <p:cNvCxnSpPr/>
          <p:nvPr/>
        </p:nvCxnSpPr>
        <p:spPr>
          <a:xfrm>
            <a:off x="4788024" y="1556792"/>
            <a:ext cx="158417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cta unidireccional 16"/>
          <p:cNvCxnSpPr>
            <a:stCxn id="4" idx="2"/>
            <a:endCxn id="2" idx="0"/>
          </p:cNvCxnSpPr>
          <p:nvPr/>
        </p:nvCxnSpPr>
        <p:spPr>
          <a:xfrm>
            <a:off x="1147428" y="1844824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cta unidireccional 17"/>
          <p:cNvCxnSpPr>
            <a:stCxn id="2" idx="2"/>
            <a:endCxn id="3" idx="0"/>
          </p:cNvCxnSpPr>
          <p:nvPr/>
        </p:nvCxnSpPr>
        <p:spPr>
          <a:xfrm>
            <a:off x="1147428" y="3068960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cta unidireccional 18"/>
          <p:cNvCxnSpPr>
            <a:stCxn id="6" idx="2"/>
            <a:endCxn id="7" idx="0"/>
          </p:cNvCxnSpPr>
          <p:nvPr/>
        </p:nvCxnSpPr>
        <p:spPr>
          <a:xfrm>
            <a:off x="4108140" y="2996952"/>
            <a:ext cx="0" cy="8640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cta unidireccional 19"/>
          <p:cNvCxnSpPr>
            <a:stCxn id="14" idx="2"/>
            <a:endCxn id="15" idx="0"/>
          </p:cNvCxnSpPr>
          <p:nvPr/>
        </p:nvCxnSpPr>
        <p:spPr>
          <a:xfrm>
            <a:off x="5971964" y="5085184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curva 20"/>
          <p:cNvCxnSpPr/>
          <p:nvPr/>
        </p:nvCxnSpPr>
        <p:spPr>
          <a:xfrm flipV="1">
            <a:off x="1827312" y="1700808"/>
            <a:ext cx="1600944" cy="2376264"/>
          </a:xfrm>
          <a:prstGeom prst="curvedConnector3">
            <a:avLst>
              <a:gd name="adj1" fmla="val 43654"/>
            </a:avLst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curva 21"/>
          <p:cNvCxnSpPr>
            <a:stCxn id="3" idx="3"/>
            <a:endCxn id="6" idx="1"/>
          </p:cNvCxnSpPr>
          <p:nvPr/>
        </p:nvCxnSpPr>
        <p:spPr>
          <a:xfrm flipV="1">
            <a:off x="1827312" y="2708920"/>
            <a:ext cx="1600944" cy="1440160"/>
          </a:xfrm>
          <a:prstGeom prst="curvedConnector3">
            <a:avLst>
              <a:gd name="adj1" fmla="val 56875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curva 22"/>
          <p:cNvCxnSpPr>
            <a:endCxn id="14" idx="0"/>
          </p:cNvCxnSpPr>
          <p:nvPr/>
        </p:nvCxnSpPr>
        <p:spPr>
          <a:xfrm rot="16200000" flipH="1">
            <a:off x="4515898" y="3053054"/>
            <a:ext cx="1512168" cy="1399964"/>
          </a:xfrm>
          <a:prstGeom prst="curved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curva 23"/>
          <p:cNvCxnSpPr>
            <a:stCxn id="8" idx="0"/>
            <a:endCxn id="9" idx="3"/>
          </p:cNvCxnSpPr>
          <p:nvPr/>
        </p:nvCxnSpPr>
        <p:spPr>
          <a:xfrm rot="16200000" flipH="1">
            <a:off x="4495226" y="1097697"/>
            <a:ext cx="2215563" cy="2989737"/>
          </a:xfrm>
          <a:prstGeom prst="curvedConnector4">
            <a:avLst>
              <a:gd name="adj1" fmla="val -24839"/>
              <a:gd name="adj2" fmla="val 12718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curva 24"/>
          <p:cNvCxnSpPr>
            <a:stCxn id="8" idx="3"/>
          </p:cNvCxnSpPr>
          <p:nvPr/>
        </p:nvCxnSpPr>
        <p:spPr>
          <a:xfrm>
            <a:off x="4788024" y="1772816"/>
            <a:ext cx="1589773" cy="792088"/>
          </a:xfrm>
          <a:prstGeom prst="curvedConnector3">
            <a:avLst>
              <a:gd name="adj1" fmla="val 62782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curva 25"/>
          <p:cNvCxnSpPr/>
          <p:nvPr/>
        </p:nvCxnSpPr>
        <p:spPr>
          <a:xfrm flipV="1">
            <a:off x="4788024" y="1844824"/>
            <a:ext cx="1584176" cy="720080"/>
          </a:xfrm>
          <a:prstGeom prst="curvedConnector3">
            <a:avLst>
              <a:gd name="adj1" fmla="val 38776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Conexão curva 26"/>
          <p:cNvCxnSpPr/>
          <p:nvPr/>
        </p:nvCxnSpPr>
        <p:spPr>
          <a:xfrm>
            <a:off x="4788024" y="2888940"/>
            <a:ext cx="1589773" cy="1044116"/>
          </a:xfrm>
          <a:prstGeom prst="curved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619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ângulo arredondado 1"/>
          <p:cNvSpPr/>
          <p:nvPr/>
        </p:nvSpPr>
        <p:spPr>
          <a:xfrm>
            <a:off x="467544" y="2780928"/>
            <a:ext cx="135976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RGIServer</a:t>
            </a:r>
            <a:endParaRPr lang="pt-PT" sz="1400" dirty="0"/>
          </a:p>
        </p:txBody>
      </p:sp>
      <p:sp>
        <p:nvSpPr>
          <p:cNvPr id="3" name="Rectângulo arredondado 2"/>
          <p:cNvSpPr/>
          <p:nvPr/>
        </p:nvSpPr>
        <p:spPr>
          <a:xfrm>
            <a:off x="467544" y="4005064"/>
            <a:ext cx="135976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RetrievalServer</a:t>
            </a:r>
            <a:endParaRPr lang="pt-PT" sz="1400" dirty="0"/>
          </a:p>
        </p:txBody>
      </p:sp>
      <p:sp>
        <p:nvSpPr>
          <p:cNvPr id="4" name="Rectângulo arredondado 3"/>
          <p:cNvSpPr/>
          <p:nvPr/>
        </p:nvSpPr>
        <p:spPr>
          <a:xfrm>
            <a:off x="467544" y="1556792"/>
            <a:ext cx="1359768" cy="2880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Browser</a:t>
            </a:r>
            <a:endParaRPr lang="pt-PT" sz="1400" dirty="0"/>
          </a:p>
        </p:txBody>
      </p:sp>
      <p:sp>
        <p:nvSpPr>
          <p:cNvPr id="5" name="Rectângulo arredondado 4"/>
          <p:cNvSpPr/>
          <p:nvPr/>
        </p:nvSpPr>
        <p:spPr>
          <a:xfrm>
            <a:off x="2843808" y="404664"/>
            <a:ext cx="5184576" cy="4968552"/>
          </a:xfrm>
          <a:prstGeom prst="roundRect">
            <a:avLst>
              <a:gd name="adj" fmla="val 4426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25000">
                <a:schemeClr val="bg1">
                  <a:lumMod val="9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ângulo arredondado 5"/>
          <p:cNvSpPr/>
          <p:nvPr/>
        </p:nvSpPr>
        <p:spPr>
          <a:xfrm>
            <a:off x="3428256" y="2420888"/>
            <a:ext cx="1359768" cy="57606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Indexer</a:t>
            </a:r>
            <a:endParaRPr lang="pt-PT" sz="1400" dirty="0"/>
          </a:p>
        </p:txBody>
      </p:sp>
      <p:sp>
        <p:nvSpPr>
          <p:cNvPr id="7" name="Rectângulo arredondado 6"/>
          <p:cNvSpPr/>
          <p:nvPr/>
        </p:nvSpPr>
        <p:spPr>
          <a:xfrm>
            <a:off x="3428256" y="3861048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Tokenizer</a:t>
            </a:r>
            <a:endParaRPr lang="pt-PT" sz="1400" dirty="0"/>
          </a:p>
        </p:txBody>
      </p:sp>
      <p:sp>
        <p:nvSpPr>
          <p:cNvPr id="8" name="Rectângulo arredondado 7"/>
          <p:cNvSpPr/>
          <p:nvPr/>
        </p:nvSpPr>
        <p:spPr>
          <a:xfrm>
            <a:off x="3428256" y="1484784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Retriever</a:t>
            </a:r>
            <a:endParaRPr lang="pt-PT" sz="1400" dirty="0"/>
          </a:p>
        </p:txBody>
      </p:sp>
      <p:sp>
        <p:nvSpPr>
          <p:cNvPr id="9" name="Canto dobrado 8"/>
          <p:cNvSpPr/>
          <p:nvPr/>
        </p:nvSpPr>
        <p:spPr>
          <a:xfrm>
            <a:off x="6377797" y="3268299"/>
            <a:ext cx="720080" cy="86409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 smtClean="0"/>
              <a:t>Term</a:t>
            </a:r>
            <a:endParaRPr lang="pt-PT" sz="1200" dirty="0" smtClean="0"/>
          </a:p>
          <a:p>
            <a:pPr algn="ctr"/>
            <a:r>
              <a:rPr lang="pt-PT" sz="1200" dirty="0" smtClean="0"/>
              <a:t>Vector</a:t>
            </a:r>
          </a:p>
          <a:p>
            <a:pPr algn="ctr"/>
            <a:r>
              <a:rPr lang="pt-PT" sz="1200" dirty="0" err="1" smtClean="0"/>
              <a:t>Info</a:t>
            </a:r>
            <a:r>
              <a:rPr lang="pt-PT" sz="1200" dirty="0" smtClean="0"/>
              <a:t>.</a:t>
            </a:r>
            <a:endParaRPr lang="pt-PT" sz="1200" dirty="0"/>
          </a:p>
        </p:txBody>
      </p:sp>
      <p:sp>
        <p:nvSpPr>
          <p:cNvPr id="10" name="Canto dobrado 9"/>
          <p:cNvSpPr/>
          <p:nvPr/>
        </p:nvSpPr>
        <p:spPr>
          <a:xfrm>
            <a:off x="6372200" y="1268760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Cache</a:t>
            </a:r>
            <a:endParaRPr lang="pt-PT" sz="1200" dirty="0"/>
          </a:p>
        </p:txBody>
      </p:sp>
      <p:sp>
        <p:nvSpPr>
          <p:cNvPr id="11" name="Canto dobrado 10"/>
          <p:cNvSpPr/>
          <p:nvPr/>
        </p:nvSpPr>
        <p:spPr>
          <a:xfrm>
            <a:off x="6372200" y="2276872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Indexes</a:t>
            </a:r>
          </a:p>
        </p:txBody>
      </p:sp>
      <p:cxnSp>
        <p:nvCxnSpPr>
          <p:cNvPr id="12" name="Conexão recta unidireccional 11"/>
          <p:cNvCxnSpPr/>
          <p:nvPr/>
        </p:nvCxnSpPr>
        <p:spPr>
          <a:xfrm>
            <a:off x="1827312" y="4221088"/>
            <a:ext cx="1600944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cta unidireccional 12"/>
          <p:cNvCxnSpPr>
            <a:stCxn id="6" idx="3"/>
            <a:endCxn id="11" idx="1"/>
          </p:cNvCxnSpPr>
          <p:nvPr/>
        </p:nvCxnSpPr>
        <p:spPr>
          <a:xfrm>
            <a:off x="4788024" y="2708920"/>
            <a:ext cx="158417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ângulo arredondado 13"/>
          <p:cNvSpPr/>
          <p:nvPr/>
        </p:nvSpPr>
        <p:spPr>
          <a:xfrm>
            <a:off x="5292080" y="4509120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EmailLib</a:t>
            </a:r>
            <a:endParaRPr lang="pt-PT" sz="1400" dirty="0"/>
          </a:p>
        </p:txBody>
      </p:sp>
      <p:sp>
        <p:nvSpPr>
          <p:cNvPr id="15" name="Rectângulo arredondado 14"/>
          <p:cNvSpPr/>
          <p:nvPr/>
        </p:nvSpPr>
        <p:spPr>
          <a:xfrm>
            <a:off x="5292080" y="6021288"/>
            <a:ext cx="135976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Gmail</a:t>
            </a:r>
            <a:endParaRPr lang="pt-PT" sz="1400" dirty="0"/>
          </a:p>
        </p:txBody>
      </p:sp>
      <p:cxnSp>
        <p:nvCxnSpPr>
          <p:cNvPr id="16" name="Conexão recta unidireccional 15"/>
          <p:cNvCxnSpPr/>
          <p:nvPr/>
        </p:nvCxnSpPr>
        <p:spPr>
          <a:xfrm>
            <a:off x="4788024" y="1556792"/>
            <a:ext cx="158417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cta unidireccional 16"/>
          <p:cNvCxnSpPr>
            <a:stCxn id="4" idx="2"/>
            <a:endCxn id="2" idx="0"/>
          </p:cNvCxnSpPr>
          <p:nvPr/>
        </p:nvCxnSpPr>
        <p:spPr>
          <a:xfrm>
            <a:off x="1147428" y="1844824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cta unidireccional 17"/>
          <p:cNvCxnSpPr>
            <a:stCxn id="2" idx="2"/>
            <a:endCxn id="3" idx="0"/>
          </p:cNvCxnSpPr>
          <p:nvPr/>
        </p:nvCxnSpPr>
        <p:spPr>
          <a:xfrm>
            <a:off x="1147428" y="3068960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cta unidireccional 18"/>
          <p:cNvCxnSpPr>
            <a:stCxn id="6" idx="2"/>
            <a:endCxn id="7" idx="0"/>
          </p:cNvCxnSpPr>
          <p:nvPr/>
        </p:nvCxnSpPr>
        <p:spPr>
          <a:xfrm>
            <a:off x="4108140" y="2996952"/>
            <a:ext cx="0" cy="8640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cta unidireccional 19"/>
          <p:cNvCxnSpPr>
            <a:stCxn id="14" idx="2"/>
            <a:endCxn id="15" idx="0"/>
          </p:cNvCxnSpPr>
          <p:nvPr/>
        </p:nvCxnSpPr>
        <p:spPr>
          <a:xfrm>
            <a:off x="5971964" y="5085184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curva 20"/>
          <p:cNvCxnSpPr/>
          <p:nvPr/>
        </p:nvCxnSpPr>
        <p:spPr>
          <a:xfrm flipV="1">
            <a:off x="1827312" y="1700808"/>
            <a:ext cx="1600944" cy="2376264"/>
          </a:xfrm>
          <a:prstGeom prst="curvedConnector3">
            <a:avLst>
              <a:gd name="adj1" fmla="val 43654"/>
            </a:avLst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curva 21"/>
          <p:cNvCxnSpPr>
            <a:stCxn id="3" idx="3"/>
            <a:endCxn id="6" idx="1"/>
          </p:cNvCxnSpPr>
          <p:nvPr/>
        </p:nvCxnSpPr>
        <p:spPr>
          <a:xfrm flipV="1">
            <a:off x="1827312" y="2708920"/>
            <a:ext cx="1600944" cy="1440160"/>
          </a:xfrm>
          <a:prstGeom prst="curvedConnector3">
            <a:avLst>
              <a:gd name="adj1" fmla="val 56875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curva 22"/>
          <p:cNvCxnSpPr>
            <a:endCxn id="14" idx="0"/>
          </p:cNvCxnSpPr>
          <p:nvPr/>
        </p:nvCxnSpPr>
        <p:spPr>
          <a:xfrm rot="16200000" flipH="1">
            <a:off x="4515898" y="3053054"/>
            <a:ext cx="1512168" cy="1399964"/>
          </a:xfrm>
          <a:prstGeom prst="curved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curva 23"/>
          <p:cNvCxnSpPr>
            <a:stCxn id="8" idx="0"/>
            <a:endCxn id="9" idx="3"/>
          </p:cNvCxnSpPr>
          <p:nvPr/>
        </p:nvCxnSpPr>
        <p:spPr>
          <a:xfrm rot="16200000" flipH="1">
            <a:off x="4495226" y="1097697"/>
            <a:ext cx="2215563" cy="2989737"/>
          </a:xfrm>
          <a:prstGeom prst="curvedConnector4">
            <a:avLst>
              <a:gd name="adj1" fmla="val -24839"/>
              <a:gd name="adj2" fmla="val 12718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curva 24"/>
          <p:cNvCxnSpPr>
            <a:stCxn id="8" idx="3"/>
          </p:cNvCxnSpPr>
          <p:nvPr/>
        </p:nvCxnSpPr>
        <p:spPr>
          <a:xfrm>
            <a:off x="4788024" y="1772816"/>
            <a:ext cx="1589773" cy="792088"/>
          </a:xfrm>
          <a:prstGeom prst="curvedConnector3">
            <a:avLst>
              <a:gd name="adj1" fmla="val 62782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curva 25"/>
          <p:cNvCxnSpPr/>
          <p:nvPr/>
        </p:nvCxnSpPr>
        <p:spPr>
          <a:xfrm flipV="1">
            <a:off x="4788024" y="1844824"/>
            <a:ext cx="1584176" cy="720080"/>
          </a:xfrm>
          <a:prstGeom prst="curvedConnector3">
            <a:avLst>
              <a:gd name="adj1" fmla="val 3877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curva 26"/>
          <p:cNvCxnSpPr/>
          <p:nvPr/>
        </p:nvCxnSpPr>
        <p:spPr>
          <a:xfrm>
            <a:off x="4788024" y="2888940"/>
            <a:ext cx="1589773" cy="1044116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619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2708920"/>
            <a:ext cx="9144000" cy="1200329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sz="7200" b="1" dirty="0" smtClean="0">
                <a:solidFill>
                  <a:srgbClr val="C00000"/>
                </a:solidFill>
                <a:latin typeface="Century Gothic" pitchFamily="34" charset="0"/>
              </a:rPr>
              <a:t>17</a:t>
            </a:r>
            <a:r>
              <a:rPr lang="pt-PT" sz="7200" b="1" dirty="0" smtClean="0">
                <a:latin typeface="Century Gothic" pitchFamily="34" charset="0"/>
              </a:rPr>
              <a:t> </a:t>
            </a:r>
            <a:r>
              <a:rPr lang="pt-PT" sz="7200" dirty="0" smtClean="0">
                <a:latin typeface="Century Gothic" pitchFamily="34" charset="0"/>
              </a:rPr>
              <a:t>emails/dia</a:t>
            </a:r>
            <a:endParaRPr lang="pt-PT" sz="72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664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ângulo arredondado 1"/>
          <p:cNvSpPr/>
          <p:nvPr/>
        </p:nvSpPr>
        <p:spPr>
          <a:xfrm>
            <a:off x="467544" y="2780928"/>
            <a:ext cx="135976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RGIServer</a:t>
            </a:r>
            <a:endParaRPr lang="pt-PT" sz="1400" dirty="0"/>
          </a:p>
        </p:txBody>
      </p:sp>
      <p:sp>
        <p:nvSpPr>
          <p:cNvPr id="3" name="Rectângulo arredondado 2"/>
          <p:cNvSpPr/>
          <p:nvPr/>
        </p:nvSpPr>
        <p:spPr>
          <a:xfrm>
            <a:off x="467544" y="4005064"/>
            <a:ext cx="135976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RetrievalServer</a:t>
            </a:r>
            <a:endParaRPr lang="pt-PT" sz="1400" dirty="0"/>
          </a:p>
        </p:txBody>
      </p:sp>
      <p:sp>
        <p:nvSpPr>
          <p:cNvPr id="4" name="Rectângulo arredondado 3"/>
          <p:cNvSpPr/>
          <p:nvPr/>
        </p:nvSpPr>
        <p:spPr>
          <a:xfrm>
            <a:off x="467544" y="1556792"/>
            <a:ext cx="1359768" cy="2880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Browser</a:t>
            </a:r>
            <a:endParaRPr lang="pt-PT" sz="1400" dirty="0"/>
          </a:p>
        </p:txBody>
      </p:sp>
      <p:sp>
        <p:nvSpPr>
          <p:cNvPr id="5" name="Rectângulo arredondado 4"/>
          <p:cNvSpPr/>
          <p:nvPr/>
        </p:nvSpPr>
        <p:spPr>
          <a:xfrm>
            <a:off x="2843808" y="404664"/>
            <a:ext cx="5184576" cy="4968552"/>
          </a:xfrm>
          <a:prstGeom prst="roundRect">
            <a:avLst>
              <a:gd name="adj" fmla="val 4426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25000">
                <a:schemeClr val="bg1">
                  <a:lumMod val="9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ângulo arredondado 5"/>
          <p:cNvSpPr/>
          <p:nvPr/>
        </p:nvSpPr>
        <p:spPr>
          <a:xfrm>
            <a:off x="3428256" y="2420888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Indexer</a:t>
            </a:r>
            <a:endParaRPr lang="pt-PT" sz="1400" dirty="0"/>
          </a:p>
        </p:txBody>
      </p:sp>
      <p:sp>
        <p:nvSpPr>
          <p:cNvPr id="7" name="Rectângulo arredondado 6"/>
          <p:cNvSpPr/>
          <p:nvPr/>
        </p:nvSpPr>
        <p:spPr>
          <a:xfrm>
            <a:off x="3428256" y="3861048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Tokenizer</a:t>
            </a:r>
            <a:endParaRPr lang="pt-PT" sz="1400" dirty="0"/>
          </a:p>
        </p:txBody>
      </p:sp>
      <p:sp>
        <p:nvSpPr>
          <p:cNvPr id="8" name="Rectângulo arredondado 7"/>
          <p:cNvSpPr/>
          <p:nvPr/>
        </p:nvSpPr>
        <p:spPr>
          <a:xfrm>
            <a:off x="3428256" y="1484784"/>
            <a:ext cx="1359768" cy="57606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Retriever</a:t>
            </a:r>
            <a:endParaRPr lang="pt-PT" sz="1400" dirty="0"/>
          </a:p>
        </p:txBody>
      </p:sp>
      <p:sp>
        <p:nvSpPr>
          <p:cNvPr id="9" name="Canto dobrado 8"/>
          <p:cNvSpPr/>
          <p:nvPr/>
        </p:nvSpPr>
        <p:spPr>
          <a:xfrm>
            <a:off x="6377797" y="3268299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err="1" smtClean="0"/>
              <a:t>Term</a:t>
            </a:r>
            <a:endParaRPr lang="pt-PT" sz="1200" dirty="0" smtClean="0"/>
          </a:p>
          <a:p>
            <a:pPr algn="ctr"/>
            <a:r>
              <a:rPr lang="pt-PT" sz="1200" dirty="0" smtClean="0"/>
              <a:t>Vector</a:t>
            </a:r>
          </a:p>
          <a:p>
            <a:pPr algn="ctr"/>
            <a:r>
              <a:rPr lang="pt-PT" sz="1200" dirty="0" err="1" smtClean="0"/>
              <a:t>Info</a:t>
            </a:r>
            <a:r>
              <a:rPr lang="pt-PT" sz="1200" dirty="0" smtClean="0"/>
              <a:t>.</a:t>
            </a:r>
            <a:endParaRPr lang="pt-PT" sz="1200" dirty="0"/>
          </a:p>
        </p:txBody>
      </p:sp>
      <p:sp>
        <p:nvSpPr>
          <p:cNvPr id="10" name="Canto dobrado 9"/>
          <p:cNvSpPr/>
          <p:nvPr/>
        </p:nvSpPr>
        <p:spPr>
          <a:xfrm>
            <a:off x="6372200" y="1268760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Cache</a:t>
            </a:r>
            <a:endParaRPr lang="pt-PT" sz="1200" dirty="0"/>
          </a:p>
        </p:txBody>
      </p:sp>
      <p:sp>
        <p:nvSpPr>
          <p:cNvPr id="11" name="Canto dobrado 10"/>
          <p:cNvSpPr/>
          <p:nvPr/>
        </p:nvSpPr>
        <p:spPr>
          <a:xfrm>
            <a:off x="6372200" y="2276872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Indexes</a:t>
            </a:r>
          </a:p>
        </p:txBody>
      </p:sp>
      <p:cxnSp>
        <p:nvCxnSpPr>
          <p:cNvPr id="12" name="Conexão recta unidireccional 11"/>
          <p:cNvCxnSpPr/>
          <p:nvPr/>
        </p:nvCxnSpPr>
        <p:spPr>
          <a:xfrm>
            <a:off x="1827312" y="4221088"/>
            <a:ext cx="1600944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cta unidireccional 12"/>
          <p:cNvCxnSpPr>
            <a:stCxn id="6" idx="3"/>
            <a:endCxn id="11" idx="1"/>
          </p:cNvCxnSpPr>
          <p:nvPr/>
        </p:nvCxnSpPr>
        <p:spPr>
          <a:xfrm>
            <a:off x="4788024" y="2708920"/>
            <a:ext cx="158417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ângulo arredondado 13"/>
          <p:cNvSpPr/>
          <p:nvPr/>
        </p:nvSpPr>
        <p:spPr>
          <a:xfrm>
            <a:off x="5292080" y="4509120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EmailLib</a:t>
            </a:r>
            <a:endParaRPr lang="pt-PT" sz="1400" dirty="0"/>
          </a:p>
        </p:txBody>
      </p:sp>
      <p:sp>
        <p:nvSpPr>
          <p:cNvPr id="15" name="Rectângulo arredondado 14"/>
          <p:cNvSpPr/>
          <p:nvPr/>
        </p:nvSpPr>
        <p:spPr>
          <a:xfrm>
            <a:off x="5292080" y="6021288"/>
            <a:ext cx="135976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Gmail</a:t>
            </a:r>
            <a:endParaRPr lang="pt-PT" sz="1400" dirty="0"/>
          </a:p>
        </p:txBody>
      </p:sp>
      <p:cxnSp>
        <p:nvCxnSpPr>
          <p:cNvPr id="16" name="Conexão recta unidireccional 15"/>
          <p:cNvCxnSpPr/>
          <p:nvPr/>
        </p:nvCxnSpPr>
        <p:spPr>
          <a:xfrm>
            <a:off x="4788024" y="1556792"/>
            <a:ext cx="158417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cta unidireccional 16"/>
          <p:cNvCxnSpPr>
            <a:stCxn id="4" idx="2"/>
            <a:endCxn id="2" idx="0"/>
          </p:cNvCxnSpPr>
          <p:nvPr/>
        </p:nvCxnSpPr>
        <p:spPr>
          <a:xfrm>
            <a:off x="1147428" y="1844824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cta unidireccional 17"/>
          <p:cNvCxnSpPr>
            <a:stCxn id="2" idx="2"/>
            <a:endCxn id="3" idx="0"/>
          </p:cNvCxnSpPr>
          <p:nvPr/>
        </p:nvCxnSpPr>
        <p:spPr>
          <a:xfrm>
            <a:off x="1147428" y="3068960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cta unidireccional 18"/>
          <p:cNvCxnSpPr>
            <a:stCxn id="6" idx="2"/>
            <a:endCxn id="7" idx="0"/>
          </p:cNvCxnSpPr>
          <p:nvPr/>
        </p:nvCxnSpPr>
        <p:spPr>
          <a:xfrm>
            <a:off x="4108140" y="2996952"/>
            <a:ext cx="0" cy="8640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cta unidireccional 19"/>
          <p:cNvCxnSpPr>
            <a:stCxn id="14" idx="2"/>
            <a:endCxn id="15" idx="0"/>
          </p:cNvCxnSpPr>
          <p:nvPr/>
        </p:nvCxnSpPr>
        <p:spPr>
          <a:xfrm>
            <a:off x="5971964" y="5085184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curva 20"/>
          <p:cNvCxnSpPr/>
          <p:nvPr/>
        </p:nvCxnSpPr>
        <p:spPr>
          <a:xfrm flipV="1">
            <a:off x="1827312" y="1700808"/>
            <a:ext cx="1600944" cy="2376264"/>
          </a:xfrm>
          <a:prstGeom prst="curvedConnector3">
            <a:avLst>
              <a:gd name="adj1" fmla="val 43654"/>
            </a:avLst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curva 21"/>
          <p:cNvCxnSpPr>
            <a:stCxn id="3" idx="3"/>
            <a:endCxn id="6" idx="1"/>
          </p:cNvCxnSpPr>
          <p:nvPr/>
        </p:nvCxnSpPr>
        <p:spPr>
          <a:xfrm flipV="1">
            <a:off x="1827312" y="2708920"/>
            <a:ext cx="1600944" cy="1440160"/>
          </a:xfrm>
          <a:prstGeom prst="curvedConnector3">
            <a:avLst>
              <a:gd name="adj1" fmla="val 56875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curva 22"/>
          <p:cNvCxnSpPr>
            <a:endCxn id="14" idx="0"/>
          </p:cNvCxnSpPr>
          <p:nvPr/>
        </p:nvCxnSpPr>
        <p:spPr>
          <a:xfrm rot="16200000" flipH="1">
            <a:off x="4515898" y="3053054"/>
            <a:ext cx="1512168" cy="1399964"/>
          </a:xfrm>
          <a:prstGeom prst="curved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curva 23"/>
          <p:cNvCxnSpPr>
            <a:stCxn id="8" idx="0"/>
            <a:endCxn id="9" idx="3"/>
          </p:cNvCxnSpPr>
          <p:nvPr/>
        </p:nvCxnSpPr>
        <p:spPr>
          <a:xfrm rot="16200000" flipH="1">
            <a:off x="4495226" y="1097697"/>
            <a:ext cx="2215563" cy="2989737"/>
          </a:xfrm>
          <a:prstGeom prst="curvedConnector4">
            <a:avLst>
              <a:gd name="adj1" fmla="val -24839"/>
              <a:gd name="adj2" fmla="val 12718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curva 24"/>
          <p:cNvCxnSpPr>
            <a:stCxn id="8" idx="3"/>
          </p:cNvCxnSpPr>
          <p:nvPr/>
        </p:nvCxnSpPr>
        <p:spPr>
          <a:xfrm>
            <a:off x="4788024" y="1772816"/>
            <a:ext cx="1589773" cy="792088"/>
          </a:xfrm>
          <a:prstGeom prst="curvedConnector3">
            <a:avLst>
              <a:gd name="adj1" fmla="val 62782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curva 25"/>
          <p:cNvCxnSpPr/>
          <p:nvPr/>
        </p:nvCxnSpPr>
        <p:spPr>
          <a:xfrm flipV="1">
            <a:off x="4788024" y="1844824"/>
            <a:ext cx="1584176" cy="720080"/>
          </a:xfrm>
          <a:prstGeom prst="curvedConnector3">
            <a:avLst>
              <a:gd name="adj1" fmla="val 3877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curva 26"/>
          <p:cNvCxnSpPr/>
          <p:nvPr/>
        </p:nvCxnSpPr>
        <p:spPr>
          <a:xfrm>
            <a:off x="4788024" y="2888940"/>
            <a:ext cx="1589773" cy="1044116"/>
          </a:xfrm>
          <a:prstGeom prst="curved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619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ângulo arredondado 1"/>
          <p:cNvSpPr/>
          <p:nvPr/>
        </p:nvSpPr>
        <p:spPr>
          <a:xfrm>
            <a:off x="467544" y="2780928"/>
            <a:ext cx="135976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RGIServer</a:t>
            </a:r>
            <a:endParaRPr lang="pt-PT" sz="1400" dirty="0"/>
          </a:p>
        </p:txBody>
      </p:sp>
      <p:sp>
        <p:nvSpPr>
          <p:cNvPr id="3" name="Rectângulo arredondado 2"/>
          <p:cNvSpPr/>
          <p:nvPr/>
        </p:nvSpPr>
        <p:spPr>
          <a:xfrm>
            <a:off x="467544" y="4005064"/>
            <a:ext cx="1359768" cy="2880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RetrievalServer</a:t>
            </a:r>
            <a:endParaRPr lang="pt-PT" sz="1400" dirty="0"/>
          </a:p>
        </p:txBody>
      </p:sp>
      <p:sp>
        <p:nvSpPr>
          <p:cNvPr id="4" name="Rectângulo arredondado 3"/>
          <p:cNvSpPr/>
          <p:nvPr/>
        </p:nvSpPr>
        <p:spPr>
          <a:xfrm>
            <a:off x="467544" y="1556792"/>
            <a:ext cx="1359768" cy="2880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Browser</a:t>
            </a:r>
            <a:endParaRPr lang="pt-PT" sz="1400" dirty="0"/>
          </a:p>
        </p:txBody>
      </p:sp>
      <p:sp>
        <p:nvSpPr>
          <p:cNvPr id="5" name="Rectângulo arredondado 4"/>
          <p:cNvSpPr/>
          <p:nvPr/>
        </p:nvSpPr>
        <p:spPr>
          <a:xfrm>
            <a:off x="2843808" y="404664"/>
            <a:ext cx="5184576" cy="4968552"/>
          </a:xfrm>
          <a:prstGeom prst="roundRect">
            <a:avLst>
              <a:gd name="adj" fmla="val 4426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25000">
                <a:schemeClr val="bg1">
                  <a:lumMod val="9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ângulo arredondado 5"/>
          <p:cNvSpPr/>
          <p:nvPr/>
        </p:nvSpPr>
        <p:spPr>
          <a:xfrm>
            <a:off x="3428256" y="2420888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Indexer</a:t>
            </a:r>
            <a:endParaRPr lang="pt-PT" sz="1400" dirty="0"/>
          </a:p>
        </p:txBody>
      </p:sp>
      <p:sp>
        <p:nvSpPr>
          <p:cNvPr id="7" name="Rectângulo arredondado 6"/>
          <p:cNvSpPr/>
          <p:nvPr/>
        </p:nvSpPr>
        <p:spPr>
          <a:xfrm>
            <a:off x="3428256" y="3861048"/>
            <a:ext cx="1359768" cy="57606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Tokenizer</a:t>
            </a:r>
            <a:endParaRPr lang="pt-PT" sz="1400" dirty="0"/>
          </a:p>
        </p:txBody>
      </p:sp>
      <p:sp>
        <p:nvSpPr>
          <p:cNvPr id="8" name="Rectângulo arredondado 7"/>
          <p:cNvSpPr/>
          <p:nvPr/>
        </p:nvSpPr>
        <p:spPr>
          <a:xfrm>
            <a:off x="3428256" y="1484784"/>
            <a:ext cx="1359768" cy="57606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Retriever</a:t>
            </a:r>
            <a:endParaRPr lang="pt-PT" sz="1400" dirty="0"/>
          </a:p>
        </p:txBody>
      </p:sp>
      <p:sp>
        <p:nvSpPr>
          <p:cNvPr id="9" name="Canto dobrado 8"/>
          <p:cNvSpPr/>
          <p:nvPr/>
        </p:nvSpPr>
        <p:spPr>
          <a:xfrm>
            <a:off x="6377797" y="3268299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err="1" smtClean="0"/>
              <a:t>Term</a:t>
            </a:r>
            <a:endParaRPr lang="pt-PT" sz="1200" dirty="0" smtClean="0"/>
          </a:p>
          <a:p>
            <a:pPr algn="ctr"/>
            <a:r>
              <a:rPr lang="pt-PT" sz="1200" dirty="0" smtClean="0"/>
              <a:t>Vector</a:t>
            </a:r>
          </a:p>
          <a:p>
            <a:pPr algn="ctr"/>
            <a:r>
              <a:rPr lang="pt-PT" sz="1200" dirty="0" err="1" smtClean="0"/>
              <a:t>Info</a:t>
            </a:r>
            <a:r>
              <a:rPr lang="pt-PT" sz="1200" dirty="0" smtClean="0"/>
              <a:t>.</a:t>
            </a:r>
            <a:endParaRPr lang="pt-PT" sz="1200" dirty="0"/>
          </a:p>
        </p:txBody>
      </p:sp>
      <p:sp>
        <p:nvSpPr>
          <p:cNvPr id="10" name="Canto dobrado 9"/>
          <p:cNvSpPr/>
          <p:nvPr/>
        </p:nvSpPr>
        <p:spPr>
          <a:xfrm>
            <a:off x="6372200" y="1268760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Cache</a:t>
            </a:r>
            <a:endParaRPr lang="pt-PT" sz="1200" dirty="0"/>
          </a:p>
        </p:txBody>
      </p:sp>
      <p:sp>
        <p:nvSpPr>
          <p:cNvPr id="11" name="Canto dobrado 10"/>
          <p:cNvSpPr/>
          <p:nvPr/>
        </p:nvSpPr>
        <p:spPr>
          <a:xfrm>
            <a:off x="6372200" y="2276872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Indexes</a:t>
            </a:r>
          </a:p>
        </p:txBody>
      </p:sp>
      <p:cxnSp>
        <p:nvCxnSpPr>
          <p:cNvPr id="12" name="Conexão recta unidireccional 11"/>
          <p:cNvCxnSpPr/>
          <p:nvPr/>
        </p:nvCxnSpPr>
        <p:spPr>
          <a:xfrm>
            <a:off x="1827312" y="4221088"/>
            <a:ext cx="160094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exão recta unidireccional 12"/>
          <p:cNvCxnSpPr>
            <a:stCxn id="6" idx="3"/>
            <a:endCxn id="11" idx="1"/>
          </p:cNvCxnSpPr>
          <p:nvPr/>
        </p:nvCxnSpPr>
        <p:spPr>
          <a:xfrm>
            <a:off x="4788024" y="2708920"/>
            <a:ext cx="158417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ângulo arredondado 13"/>
          <p:cNvSpPr/>
          <p:nvPr/>
        </p:nvSpPr>
        <p:spPr>
          <a:xfrm>
            <a:off x="5292080" y="4509120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EmailLib</a:t>
            </a:r>
            <a:endParaRPr lang="pt-PT" sz="1400" dirty="0"/>
          </a:p>
        </p:txBody>
      </p:sp>
      <p:sp>
        <p:nvSpPr>
          <p:cNvPr id="15" name="Rectângulo arredondado 14"/>
          <p:cNvSpPr/>
          <p:nvPr/>
        </p:nvSpPr>
        <p:spPr>
          <a:xfrm>
            <a:off x="5292080" y="6021288"/>
            <a:ext cx="135976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Gmail</a:t>
            </a:r>
            <a:endParaRPr lang="pt-PT" sz="1400" dirty="0"/>
          </a:p>
        </p:txBody>
      </p:sp>
      <p:cxnSp>
        <p:nvCxnSpPr>
          <p:cNvPr id="16" name="Conexão recta unidireccional 15"/>
          <p:cNvCxnSpPr/>
          <p:nvPr/>
        </p:nvCxnSpPr>
        <p:spPr>
          <a:xfrm>
            <a:off x="4788024" y="1556792"/>
            <a:ext cx="158417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cta unidireccional 16"/>
          <p:cNvCxnSpPr>
            <a:stCxn id="4" idx="2"/>
            <a:endCxn id="2" idx="0"/>
          </p:cNvCxnSpPr>
          <p:nvPr/>
        </p:nvCxnSpPr>
        <p:spPr>
          <a:xfrm>
            <a:off x="1147428" y="1844824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cta unidireccional 17"/>
          <p:cNvCxnSpPr>
            <a:stCxn id="2" idx="2"/>
            <a:endCxn id="3" idx="0"/>
          </p:cNvCxnSpPr>
          <p:nvPr/>
        </p:nvCxnSpPr>
        <p:spPr>
          <a:xfrm>
            <a:off x="1147428" y="3068960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cta unidireccional 18"/>
          <p:cNvCxnSpPr>
            <a:stCxn id="6" idx="2"/>
            <a:endCxn id="7" idx="0"/>
          </p:cNvCxnSpPr>
          <p:nvPr/>
        </p:nvCxnSpPr>
        <p:spPr>
          <a:xfrm>
            <a:off x="4108140" y="2996952"/>
            <a:ext cx="0" cy="8640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cta unidireccional 19"/>
          <p:cNvCxnSpPr>
            <a:stCxn id="14" idx="2"/>
            <a:endCxn id="15" idx="0"/>
          </p:cNvCxnSpPr>
          <p:nvPr/>
        </p:nvCxnSpPr>
        <p:spPr>
          <a:xfrm>
            <a:off x="5971964" y="5085184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curva 20"/>
          <p:cNvCxnSpPr/>
          <p:nvPr/>
        </p:nvCxnSpPr>
        <p:spPr>
          <a:xfrm flipV="1">
            <a:off x="1827312" y="1700808"/>
            <a:ext cx="1600944" cy="2376264"/>
          </a:xfrm>
          <a:prstGeom prst="curvedConnector3">
            <a:avLst>
              <a:gd name="adj1" fmla="val 43654"/>
            </a:avLst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Conexão curva 21"/>
          <p:cNvCxnSpPr>
            <a:stCxn id="3" idx="3"/>
            <a:endCxn id="6" idx="1"/>
          </p:cNvCxnSpPr>
          <p:nvPr/>
        </p:nvCxnSpPr>
        <p:spPr>
          <a:xfrm flipV="1">
            <a:off x="1827312" y="2708920"/>
            <a:ext cx="1600944" cy="1440160"/>
          </a:xfrm>
          <a:prstGeom prst="curvedConnector3">
            <a:avLst>
              <a:gd name="adj1" fmla="val 56875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curva 22"/>
          <p:cNvCxnSpPr>
            <a:endCxn id="14" idx="0"/>
          </p:cNvCxnSpPr>
          <p:nvPr/>
        </p:nvCxnSpPr>
        <p:spPr>
          <a:xfrm rot="16200000" flipH="1">
            <a:off x="4515898" y="3053054"/>
            <a:ext cx="1512168" cy="1399964"/>
          </a:xfrm>
          <a:prstGeom prst="curved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curva 23"/>
          <p:cNvCxnSpPr>
            <a:stCxn id="8" idx="0"/>
            <a:endCxn id="9" idx="3"/>
          </p:cNvCxnSpPr>
          <p:nvPr/>
        </p:nvCxnSpPr>
        <p:spPr>
          <a:xfrm rot="16200000" flipH="1">
            <a:off x="4495226" y="1097697"/>
            <a:ext cx="2215563" cy="2989737"/>
          </a:xfrm>
          <a:prstGeom prst="curvedConnector4">
            <a:avLst>
              <a:gd name="adj1" fmla="val -24839"/>
              <a:gd name="adj2" fmla="val 12718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curva 24"/>
          <p:cNvCxnSpPr>
            <a:stCxn id="8" idx="3"/>
          </p:cNvCxnSpPr>
          <p:nvPr/>
        </p:nvCxnSpPr>
        <p:spPr>
          <a:xfrm>
            <a:off x="4788024" y="1772816"/>
            <a:ext cx="1589773" cy="792088"/>
          </a:xfrm>
          <a:prstGeom prst="curvedConnector3">
            <a:avLst>
              <a:gd name="adj1" fmla="val 62782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curva 25"/>
          <p:cNvCxnSpPr/>
          <p:nvPr/>
        </p:nvCxnSpPr>
        <p:spPr>
          <a:xfrm flipV="1">
            <a:off x="4788024" y="1844824"/>
            <a:ext cx="1584176" cy="720080"/>
          </a:xfrm>
          <a:prstGeom prst="curvedConnector3">
            <a:avLst>
              <a:gd name="adj1" fmla="val 3877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curva 26"/>
          <p:cNvCxnSpPr/>
          <p:nvPr/>
        </p:nvCxnSpPr>
        <p:spPr>
          <a:xfrm>
            <a:off x="4788024" y="2888940"/>
            <a:ext cx="1589773" cy="1044116"/>
          </a:xfrm>
          <a:prstGeom prst="curved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8211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ângulo arredondado 1"/>
          <p:cNvSpPr/>
          <p:nvPr/>
        </p:nvSpPr>
        <p:spPr>
          <a:xfrm>
            <a:off x="467544" y="2780928"/>
            <a:ext cx="135976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RGIServer</a:t>
            </a:r>
            <a:endParaRPr lang="pt-PT" sz="1400" dirty="0"/>
          </a:p>
        </p:txBody>
      </p:sp>
      <p:sp>
        <p:nvSpPr>
          <p:cNvPr id="3" name="Rectângulo arredondado 2"/>
          <p:cNvSpPr/>
          <p:nvPr/>
        </p:nvSpPr>
        <p:spPr>
          <a:xfrm>
            <a:off x="467544" y="4005064"/>
            <a:ext cx="135976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RetrievalServer</a:t>
            </a:r>
            <a:endParaRPr lang="pt-PT" sz="1400" dirty="0"/>
          </a:p>
        </p:txBody>
      </p:sp>
      <p:sp>
        <p:nvSpPr>
          <p:cNvPr id="4" name="Rectângulo arredondado 3"/>
          <p:cNvSpPr/>
          <p:nvPr/>
        </p:nvSpPr>
        <p:spPr>
          <a:xfrm>
            <a:off x="467544" y="1556792"/>
            <a:ext cx="1359768" cy="2880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Browser</a:t>
            </a:r>
            <a:endParaRPr lang="pt-PT" sz="1400" dirty="0"/>
          </a:p>
        </p:txBody>
      </p:sp>
      <p:sp>
        <p:nvSpPr>
          <p:cNvPr id="5" name="Rectângulo arredondado 4"/>
          <p:cNvSpPr/>
          <p:nvPr/>
        </p:nvSpPr>
        <p:spPr>
          <a:xfrm>
            <a:off x="2843808" y="404664"/>
            <a:ext cx="5184576" cy="4968552"/>
          </a:xfrm>
          <a:prstGeom prst="roundRect">
            <a:avLst>
              <a:gd name="adj" fmla="val 4426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25000">
                <a:schemeClr val="bg1">
                  <a:lumMod val="9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ângulo arredondado 5"/>
          <p:cNvSpPr/>
          <p:nvPr/>
        </p:nvSpPr>
        <p:spPr>
          <a:xfrm>
            <a:off x="3428256" y="2420888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Indexer</a:t>
            </a:r>
            <a:endParaRPr lang="pt-PT" sz="1400" dirty="0"/>
          </a:p>
        </p:txBody>
      </p:sp>
      <p:sp>
        <p:nvSpPr>
          <p:cNvPr id="7" name="Rectângulo arredondado 6"/>
          <p:cNvSpPr/>
          <p:nvPr/>
        </p:nvSpPr>
        <p:spPr>
          <a:xfrm>
            <a:off x="3428256" y="3861048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Tokenizer</a:t>
            </a:r>
            <a:endParaRPr lang="pt-PT" sz="1400" dirty="0"/>
          </a:p>
        </p:txBody>
      </p:sp>
      <p:sp>
        <p:nvSpPr>
          <p:cNvPr id="8" name="Rectângulo arredondado 7"/>
          <p:cNvSpPr/>
          <p:nvPr/>
        </p:nvSpPr>
        <p:spPr>
          <a:xfrm>
            <a:off x="3428256" y="1484784"/>
            <a:ext cx="1359768" cy="57606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Retriever</a:t>
            </a:r>
            <a:endParaRPr lang="pt-PT" sz="1400" dirty="0"/>
          </a:p>
        </p:txBody>
      </p:sp>
      <p:sp>
        <p:nvSpPr>
          <p:cNvPr id="9" name="Canto dobrado 8"/>
          <p:cNvSpPr/>
          <p:nvPr/>
        </p:nvSpPr>
        <p:spPr>
          <a:xfrm>
            <a:off x="6377797" y="3268299"/>
            <a:ext cx="720080" cy="86409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 smtClean="0"/>
              <a:t>Term</a:t>
            </a:r>
            <a:endParaRPr lang="pt-PT" sz="1200" dirty="0" smtClean="0"/>
          </a:p>
          <a:p>
            <a:pPr algn="ctr"/>
            <a:r>
              <a:rPr lang="pt-PT" sz="1200" dirty="0" smtClean="0"/>
              <a:t>Vector</a:t>
            </a:r>
          </a:p>
          <a:p>
            <a:pPr algn="ctr"/>
            <a:r>
              <a:rPr lang="pt-PT" sz="1200" dirty="0" err="1" smtClean="0"/>
              <a:t>Info</a:t>
            </a:r>
            <a:r>
              <a:rPr lang="pt-PT" sz="1200" dirty="0" smtClean="0"/>
              <a:t>.</a:t>
            </a:r>
            <a:endParaRPr lang="pt-PT" sz="1200" dirty="0"/>
          </a:p>
        </p:txBody>
      </p:sp>
      <p:sp>
        <p:nvSpPr>
          <p:cNvPr id="10" name="Canto dobrado 9"/>
          <p:cNvSpPr/>
          <p:nvPr/>
        </p:nvSpPr>
        <p:spPr>
          <a:xfrm>
            <a:off x="6372200" y="1268760"/>
            <a:ext cx="720080" cy="86409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Cache</a:t>
            </a:r>
            <a:endParaRPr lang="pt-PT" sz="1200" dirty="0"/>
          </a:p>
        </p:txBody>
      </p:sp>
      <p:sp>
        <p:nvSpPr>
          <p:cNvPr id="11" name="Canto dobrado 10"/>
          <p:cNvSpPr/>
          <p:nvPr/>
        </p:nvSpPr>
        <p:spPr>
          <a:xfrm>
            <a:off x="6372200" y="2276872"/>
            <a:ext cx="720080" cy="86409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Indexes</a:t>
            </a:r>
          </a:p>
        </p:txBody>
      </p:sp>
      <p:cxnSp>
        <p:nvCxnSpPr>
          <p:cNvPr id="12" name="Conexão recta unidireccional 11"/>
          <p:cNvCxnSpPr/>
          <p:nvPr/>
        </p:nvCxnSpPr>
        <p:spPr>
          <a:xfrm>
            <a:off x="1827312" y="4221088"/>
            <a:ext cx="1600944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cta unidireccional 12"/>
          <p:cNvCxnSpPr>
            <a:stCxn id="6" idx="3"/>
            <a:endCxn id="11" idx="1"/>
          </p:cNvCxnSpPr>
          <p:nvPr/>
        </p:nvCxnSpPr>
        <p:spPr>
          <a:xfrm>
            <a:off x="4788024" y="2708920"/>
            <a:ext cx="158417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ângulo arredondado 13"/>
          <p:cNvSpPr/>
          <p:nvPr/>
        </p:nvSpPr>
        <p:spPr>
          <a:xfrm>
            <a:off x="5292080" y="4509120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EmailLib</a:t>
            </a:r>
            <a:endParaRPr lang="pt-PT" sz="1400" dirty="0"/>
          </a:p>
        </p:txBody>
      </p:sp>
      <p:sp>
        <p:nvSpPr>
          <p:cNvPr id="15" name="Rectângulo arredondado 14"/>
          <p:cNvSpPr/>
          <p:nvPr/>
        </p:nvSpPr>
        <p:spPr>
          <a:xfrm>
            <a:off x="5292080" y="6021288"/>
            <a:ext cx="135976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Gmail</a:t>
            </a:r>
            <a:endParaRPr lang="pt-PT" sz="1400" dirty="0"/>
          </a:p>
        </p:txBody>
      </p:sp>
      <p:cxnSp>
        <p:nvCxnSpPr>
          <p:cNvPr id="16" name="Conexão recta unidireccional 15"/>
          <p:cNvCxnSpPr/>
          <p:nvPr/>
        </p:nvCxnSpPr>
        <p:spPr>
          <a:xfrm>
            <a:off x="4788024" y="1556792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Conexão recta unidireccional 16"/>
          <p:cNvCxnSpPr>
            <a:stCxn id="4" idx="2"/>
            <a:endCxn id="2" idx="0"/>
          </p:cNvCxnSpPr>
          <p:nvPr/>
        </p:nvCxnSpPr>
        <p:spPr>
          <a:xfrm>
            <a:off x="1147428" y="1844824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cta unidireccional 17"/>
          <p:cNvCxnSpPr>
            <a:stCxn id="2" idx="2"/>
            <a:endCxn id="3" idx="0"/>
          </p:cNvCxnSpPr>
          <p:nvPr/>
        </p:nvCxnSpPr>
        <p:spPr>
          <a:xfrm>
            <a:off x="1147428" y="3068960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cta unidireccional 18"/>
          <p:cNvCxnSpPr>
            <a:stCxn id="6" idx="2"/>
            <a:endCxn id="7" idx="0"/>
          </p:cNvCxnSpPr>
          <p:nvPr/>
        </p:nvCxnSpPr>
        <p:spPr>
          <a:xfrm>
            <a:off x="4108140" y="2996952"/>
            <a:ext cx="0" cy="8640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cta unidireccional 19"/>
          <p:cNvCxnSpPr>
            <a:stCxn id="14" idx="2"/>
            <a:endCxn id="15" idx="0"/>
          </p:cNvCxnSpPr>
          <p:nvPr/>
        </p:nvCxnSpPr>
        <p:spPr>
          <a:xfrm>
            <a:off x="5971964" y="5085184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curva 20"/>
          <p:cNvCxnSpPr/>
          <p:nvPr/>
        </p:nvCxnSpPr>
        <p:spPr>
          <a:xfrm flipV="1">
            <a:off x="1827312" y="1700808"/>
            <a:ext cx="1600944" cy="2376264"/>
          </a:xfrm>
          <a:prstGeom prst="curvedConnector3">
            <a:avLst>
              <a:gd name="adj1" fmla="val 43654"/>
            </a:avLst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curva 21"/>
          <p:cNvCxnSpPr>
            <a:stCxn id="3" idx="3"/>
            <a:endCxn id="6" idx="1"/>
          </p:cNvCxnSpPr>
          <p:nvPr/>
        </p:nvCxnSpPr>
        <p:spPr>
          <a:xfrm flipV="1">
            <a:off x="1827312" y="2708920"/>
            <a:ext cx="1600944" cy="1440160"/>
          </a:xfrm>
          <a:prstGeom prst="curvedConnector3">
            <a:avLst>
              <a:gd name="adj1" fmla="val 56875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curva 22"/>
          <p:cNvCxnSpPr>
            <a:endCxn id="14" idx="0"/>
          </p:cNvCxnSpPr>
          <p:nvPr/>
        </p:nvCxnSpPr>
        <p:spPr>
          <a:xfrm rot="16200000" flipH="1">
            <a:off x="4515898" y="3053054"/>
            <a:ext cx="1512168" cy="1399964"/>
          </a:xfrm>
          <a:prstGeom prst="curved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curva 23"/>
          <p:cNvCxnSpPr>
            <a:stCxn id="8" idx="0"/>
            <a:endCxn id="9" idx="3"/>
          </p:cNvCxnSpPr>
          <p:nvPr/>
        </p:nvCxnSpPr>
        <p:spPr>
          <a:xfrm rot="16200000" flipH="1">
            <a:off x="4495226" y="1097697"/>
            <a:ext cx="2215563" cy="2989737"/>
          </a:xfrm>
          <a:prstGeom prst="curvedConnector4">
            <a:avLst>
              <a:gd name="adj1" fmla="val -24839"/>
              <a:gd name="adj2" fmla="val 127186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Conexão curva 24"/>
          <p:cNvCxnSpPr>
            <a:stCxn id="8" idx="3"/>
          </p:cNvCxnSpPr>
          <p:nvPr/>
        </p:nvCxnSpPr>
        <p:spPr>
          <a:xfrm>
            <a:off x="4788024" y="1772816"/>
            <a:ext cx="1589773" cy="792088"/>
          </a:xfrm>
          <a:prstGeom prst="curvedConnector3">
            <a:avLst>
              <a:gd name="adj1" fmla="val 62782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Conexão curva 25"/>
          <p:cNvCxnSpPr/>
          <p:nvPr/>
        </p:nvCxnSpPr>
        <p:spPr>
          <a:xfrm flipV="1">
            <a:off x="4788024" y="1844824"/>
            <a:ext cx="1584176" cy="720080"/>
          </a:xfrm>
          <a:prstGeom prst="curvedConnector3">
            <a:avLst>
              <a:gd name="adj1" fmla="val 3877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curva 26"/>
          <p:cNvCxnSpPr/>
          <p:nvPr/>
        </p:nvCxnSpPr>
        <p:spPr>
          <a:xfrm>
            <a:off x="4788024" y="2888940"/>
            <a:ext cx="1589773" cy="1044116"/>
          </a:xfrm>
          <a:prstGeom prst="curved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619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5231" y="0"/>
            <a:ext cx="11171039" cy="685800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0" y="4577060"/>
            <a:ext cx="9144000" cy="2308324"/>
          </a:xfrm>
          <a:prstGeom prst="rect">
            <a:avLst/>
          </a:prstGeom>
          <a:solidFill>
            <a:schemeClr val="tx1">
              <a:alpha val="81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pt-PT" sz="7200" dirty="0" smtClean="0">
                <a:solidFill>
                  <a:schemeClr val="accent6">
                    <a:lumMod val="50000"/>
                  </a:schemeClr>
                </a:solidFill>
                <a:latin typeface="Century Gothic" pitchFamily="34" charset="0"/>
              </a:rPr>
              <a:t>Componentes e</a:t>
            </a:r>
          </a:p>
          <a:p>
            <a:r>
              <a:rPr lang="pt-PT" sz="7200" dirty="0" smtClean="0">
                <a:solidFill>
                  <a:schemeClr val="accent6">
                    <a:lumMod val="50000"/>
                  </a:schemeClr>
                </a:solidFill>
                <a:latin typeface="Century Gothic" pitchFamily="34" charset="0"/>
              </a:rPr>
              <a:t>Mecanismos</a:t>
            </a:r>
            <a:endParaRPr lang="pt-PT" sz="7200" dirty="0">
              <a:solidFill>
                <a:schemeClr val="accent6">
                  <a:lumMod val="50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4467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0" y="5657671"/>
            <a:ext cx="9144000" cy="1200329"/>
          </a:xfrm>
          <a:prstGeom prst="rect">
            <a:avLst/>
          </a:prstGeom>
          <a:solidFill>
            <a:schemeClr val="bg1">
              <a:lumMod val="95000"/>
              <a:alpha val="58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pt-PT" sz="7200" dirty="0" smtClean="0">
                <a:solidFill>
                  <a:srgbClr val="C00000"/>
                </a:solidFill>
                <a:latin typeface="Century Gothic" pitchFamily="34" charset="0"/>
              </a:rPr>
              <a:t>Servidores</a:t>
            </a:r>
            <a:endParaRPr lang="pt-PT" sz="7200" dirty="0">
              <a:solidFill>
                <a:srgbClr val="C0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701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2204864"/>
            <a:ext cx="9144000" cy="2308324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sz="7200" dirty="0" err="1" smtClean="0">
                <a:latin typeface="Century Gothic" pitchFamily="34" charset="0"/>
              </a:rPr>
              <a:t>RGIServer</a:t>
            </a:r>
            <a:r>
              <a:rPr lang="pt-PT" sz="7200" dirty="0" smtClean="0">
                <a:latin typeface="Century Gothic" pitchFamily="34" charset="0"/>
              </a:rPr>
              <a:t> = </a:t>
            </a:r>
            <a:r>
              <a:rPr lang="pt-PT" sz="7200" b="1" dirty="0" err="1" smtClean="0">
                <a:solidFill>
                  <a:srgbClr val="C00000"/>
                </a:solidFill>
                <a:latin typeface="Century Gothic" pitchFamily="34" charset="0"/>
              </a:rPr>
              <a:t>HTTPServer</a:t>
            </a:r>
            <a:endParaRPr lang="pt-PT" sz="7200" b="1" dirty="0">
              <a:solidFill>
                <a:srgbClr val="C0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959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2348880"/>
            <a:ext cx="9144000" cy="2308324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sz="7200" dirty="0" err="1" smtClean="0">
                <a:latin typeface="Century Gothic" pitchFamily="34" charset="0"/>
              </a:rPr>
              <a:t>RetrievalServer</a:t>
            </a:r>
            <a:r>
              <a:rPr lang="pt-PT" sz="7200" dirty="0" smtClean="0">
                <a:latin typeface="Century Gothic" pitchFamily="34" charset="0"/>
              </a:rPr>
              <a:t> = </a:t>
            </a:r>
            <a:r>
              <a:rPr lang="pt-PT" sz="7200" b="1" dirty="0" err="1" smtClean="0">
                <a:solidFill>
                  <a:srgbClr val="C00000"/>
                </a:solidFill>
                <a:latin typeface="Century Gothic" pitchFamily="34" charset="0"/>
              </a:rPr>
              <a:t>Index</a:t>
            </a:r>
            <a:r>
              <a:rPr lang="pt-PT" sz="7200" b="1" dirty="0" smtClean="0">
                <a:solidFill>
                  <a:srgbClr val="C00000"/>
                </a:solidFill>
                <a:latin typeface="Century Gothic" pitchFamily="34" charset="0"/>
              </a:rPr>
              <a:t>/</a:t>
            </a:r>
            <a:r>
              <a:rPr lang="pt-PT" sz="7200" b="1" dirty="0" err="1" smtClean="0">
                <a:solidFill>
                  <a:srgbClr val="C00000"/>
                </a:solidFill>
                <a:latin typeface="Century Gothic" pitchFamily="34" charset="0"/>
              </a:rPr>
              <a:t>Retrieval</a:t>
            </a:r>
            <a:endParaRPr lang="pt-PT" sz="7200" b="1" dirty="0">
              <a:solidFill>
                <a:srgbClr val="C0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109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180849" y="-27384"/>
            <a:ext cx="10324849" cy="688538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0" y="5657671"/>
            <a:ext cx="9144000" cy="1200329"/>
          </a:xfrm>
          <a:prstGeom prst="rect">
            <a:avLst/>
          </a:prstGeom>
          <a:solidFill>
            <a:schemeClr val="bg1">
              <a:lumMod val="95000"/>
              <a:alpha val="58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r"/>
            <a:r>
              <a:rPr lang="pt-PT" sz="7200" dirty="0" err="1" smtClean="0">
                <a:solidFill>
                  <a:srgbClr val="C00000"/>
                </a:solidFill>
                <a:latin typeface="Century Gothic" pitchFamily="34" charset="0"/>
              </a:rPr>
              <a:t>Fetch</a:t>
            </a:r>
            <a:r>
              <a:rPr lang="pt-PT" sz="7200" dirty="0" smtClean="0">
                <a:solidFill>
                  <a:srgbClr val="C00000"/>
                </a:solidFill>
                <a:latin typeface="Century Gothic" pitchFamily="34" charset="0"/>
              </a:rPr>
              <a:t> de Emails</a:t>
            </a:r>
            <a:endParaRPr lang="pt-PT" sz="7200" dirty="0">
              <a:solidFill>
                <a:srgbClr val="C0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504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"/>
            <a:ext cx="9144000" cy="903808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0" y="5657671"/>
            <a:ext cx="9144000" cy="1200329"/>
          </a:xfrm>
          <a:prstGeom prst="rect">
            <a:avLst/>
          </a:prstGeom>
          <a:solidFill>
            <a:schemeClr val="tx1">
              <a:alpha val="58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r"/>
            <a:r>
              <a:rPr lang="pt-PT" sz="7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itchFamily="34" charset="0"/>
              </a:rPr>
              <a:t>Indexação</a:t>
            </a:r>
            <a:endParaRPr lang="pt-PT" sz="7200" dirty="0">
              <a:solidFill>
                <a:schemeClr val="accent1">
                  <a:lumMod val="60000"/>
                  <a:lumOff val="40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321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0" y="5657671"/>
            <a:ext cx="9144000" cy="1200329"/>
          </a:xfrm>
          <a:prstGeom prst="rect">
            <a:avLst/>
          </a:prstGeom>
          <a:solidFill>
            <a:schemeClr val="tx1">
              <a:lumMod val="75000"/>
              <a:lumOff val="25000"/>
              <a:alpha val="58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r"/>
            <a:r>
              <a:rPr lang="pt-PT" sz="7200" dirty="0" err="1" smtClean="0">
                <a:solidFill>
                  <a:srgbClr val="FFCC66"/>
                </a:solidFill>
                <a:latin typeface="Century Gothic" pitchFamily="34" charset="0"/>
              </a:rPr>
              <a:t>Retrieval</a:t>
            </a:r>
            <a:endParaRPr lang="pt-PT" sz="7200" dirty="0">
              <a:solidFill>
                <a:srgbClr val="FFCC66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319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2708920"/>
            <a:ext cx="9144000" cy="1200329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sz="7200" b="1" dirty="0" smtClean="0">
                <a:solidFill>
                  <a:srgbClr val="C00000"/>
                </a:solidFill>
                <a:latin typeface="Century Gothic" pitchFamily="34" charset="0"/>
              </a:rPr>
              <a:t>&gt;6000</a:t>
            </a:r>
            <a:r>
              <a:rPr lang="pt-PT" sz="7200" b="1" dirty="0" smtClean="0">
                <a:latin typeface="Century Gothic" pitchFamily="34" charset="0"/>
              </a:rPr>
              <a:t> </a:t>
            </a:r>
            <a:r>
              <a:rPr lang="pt-PT" sz="7200" dirty="0" smtClean="0">
                <a:latin typeface="Century Gothic" pitchFamily="34" charset="0"/>
              </a:rPr>
              <a:t>emails/ano</a:t>
            </a:r>
            <a:endParaRPr lang="pt-PT" sz="72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989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852565" y="0"/>
            <a:ext cx="10849130" cy="685799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0" y="6027002"/>
            <a:ext cx="9144000" cy="830997"/>
          </a:xfrm>
          <a:prstGeom prst="rect">
            <a:avLst/>
          </a:prstGeom>
          <a:solidFill>
            <a:schemeClr val="bg1">
              <a:lumMod val="95000"/>
              <a:alpha val="58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pt-PT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  <a:t>Termos Obrigatórios/</a:t>
            </a:r>
            <a:r>
              <a:rPr lang="pt-PT" sz="4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  <a:t>Proíbidos</a:t>
            </a:r>
            <a:endParaRPr lang="pt-PT" sz="4800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674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63688" y="2068171"/>
            <a:ext cx="1080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600" b="1" dirty="0" smtClean="0">
                <a:latin typeface="Century Gothic" pitchFamily="34" charset="0"/>
              </a:rPr>
              <a:t>1</a:t>
            </a:r>
            <a:endParaRPr lang="pt-PT" b="1" dirty="0">
              <a:latin typeface="Century Gothic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059832" y="2572227"/>
            <a:ext cx="1080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600" dirty="0" smtClean="0">
                <a:solidFill>
                  <a:srgbClr val="C00000"/>
                </a:solidFill>
                <a:latin typeface="Century Gothic" pitchFamily="34" charset="0"/>
              </a:rPr>
              <a:t>3</a:t>
            </a:r>
            <a:endParaRPr lang="pt-PT" dirty="0">
              <a:solidFill>
                <a:srgbClr val="C00000"/>
              </a:solidFill>
              <a:latin typeface="Century Gothic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5508104" y="2723436"/>
            <a:ext cx="1080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600" b="1" dirty="0" smtClean="0">
                <a:solidFill>
                  <a:srgbClr val="C00000"/>
                </a:solidFill>
                <a:latin typeface="Century Gothic" pitchFamily="34" charset="0"/>
              </a:rPr>
              <a:t>5</a:t>
            </a:r>
            <a:endParaRPr lang="pt-PT" b="1" dirty="0">
              <a:solidFill>
                <a:srgbClr val="C00000"/>
              </a:solidFill>
              <a:latin typeface="Century Gothic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260819" y="1584144"/>
            <a:ext cx="1080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600" b="1" dirty="0" smtClean="0">
                <a:latin typeface="Century Gothic" pitchFamily="34" charset="0"/>
              </a:rPr>
              <a:t>2</a:t>
            </a:r>
            <a:endParaRPr lang="pt-PT" b="1" dirty="0">
              <a:latin typeface="Century Gothic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6588224" y="1938606"/>
            <a:ext cx="1080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600" dirty="0" smtClean="0">
                <a:latin typeface="Century Gothic" pitchFamily="34" charset="0"/>
              </a:rPr>
              <a:t>4</a:t>
            </a:r>
            <a:endParaRPr lang="pt-PT" dirty="0">
              <a:latin typeface="Century Gothic" pitchFamily="34" charset="0"/>
            </a:endParaRPr>
          </a:p>
        </p:txBody>
      </p:sp>
      <p:cxnSp>
        <p:nvCxnSpPr>
          <p:cNvPr id="8" name="Conexão curva 7"/>
          <p:cNvCxnSpPr>
            <a:stCxn id="3" idx="0"/>
            <a:endCxn id="5" idx="0"/>
          </p:cNvCxnSpPr>
          <p:nvPr/>
        </p:nvCxnSpPr>
        <p:spPr>
          <a:xfrm rot="5400000" flipH="1" flipV="1">
            <a:off x="3706344" y="1477693"/>
            <a:ext cx="988083" cy="1200987"/>
          </a:xfrm>
          <a:prstGeom prst="curvedConnector3">
            <a:avLst>
              <a:gd name="adj1" fmla="val 180536"/>
            </a:avLst>
          </a:prstGeom>
          <a:ln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exão curva 13"/>
          <p:cNvCxnSpPr>
            <a:stCxn id="4" idx="2"/>
            <a:endCxn id="6" idx="2"/>
          </p:cNvCxnSpPr>
          <p:nvPr/>
        </p:nvCxnSpPr>
        <p:spPr>
          <a:xfrm rot="5400000" flipH="1" flipV="1">
            <a:off x="6195809" y="3360621"/>
            <a:ext cx="784830" cy="1080120"/>
          </a:xfrm>
          <a:prstGeom prst="curvedConnector3">
            <a:avLst>
              <a:gd name="adj1" fmla="val -96968"/>
            </a:avLst>
          </a:prstGeom>
          <a:ln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-12800" y="6027003"/>
            <a:ext cx="9144000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pt-PT" sz="4800" dirty="0" smtClean="0">
                <a:latin typeface="Century Gothic" pitchFamily="34" charset="0"/>
              </a:rPr>
              <a:t>Ordenação</a:t>
            </a:r>
            <a:endParaRPr lang="pt-PT" sz="48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15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37"/>
            <a:ext cx="10332640" cy="688842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-12800" y="6027003"/>
            <a:ext cx="9144000" cy="830997"/>
          </a:xfrm>
          <a:prstGeom prst="rect">
            <a:avLst/>
          </a:prstGeom>
          <a:solidFill>
            <a:schemeClr val="bg1">
              <a:alpha val="46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pt-PT" sz="4800" dirty="0" smtClean="0">
                <a:solidFill>
                  <a:srgbClr val="5C1F00"/>
                </a:solidFill>
                <a:latin typeface="Century Gothic" pitchFamily="34" charset="0"/>
              </a:rPr>
              <a:t>Ordenação Temporal</a:t>
            </a:r>
            <a:endParaRPr lang="pt-PT" sz="4800" dirty="0">
              <a:solidFill>
                <a:srgbClr val="5C1F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122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2469" y="27384"/>
            <a:ext cx="9144000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-12800" y="6027003"/>
            <a:ext cx="9144000" cy="830997"/>
          </a:xfrm>
          <a:prstGeom prst="rect">
            <a:avLst/>
          </a:prstGeom>
          <a:solidFill>
            <a:schemeClr val="bg1">
              <a:alpha val="69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r"/>
            <a:r>
              <a:rPr lang="pt-PT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Ordenação por Relevância</a:t>
            </a:r>
            <a:endParaRPr lang="pt-PT" sz="4800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997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60974490"/>
              </p:ext>
            </p:extLst>
          </p:nvPr>
        </p:nvGraphicFramePr>
        <p:xfrm>
          <a:off x="251520" y="2420888"/>
          <a:ext cx="8676456" cy="19812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735392"/>
                <a:gridCol w="4941064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400"/>
                        </a:spcAft>
                      </a:pPr>
                      <a:r>
                        <a:rPr lang="pt-PT" sz="2600" i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relevance</a:t>
                      </a:r>
                      <a:r>
                        <a:rPr lang="pt-PT" sz="2600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(email, </a:t>
                      </a:r>
                      <a:r>
                        <a:rPr lang="pt-PT" sz="2600" i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query</a:t>
                      </a:r>
                      <a:r>
                        <a:rPr lang="pt-PT" sz="2600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 =</a:t>
                      </a:r>
                      <a:endParaRPr lang="pt-PT" sz="26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400"/>
                        </a:spcAft>
                      </a:pPr>
                      <a:r>
                        <a:rPr lang="pt-PT" sz="2600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α . </a:t>
                      </a:r>
                      <a:r>
                        <a:rPr lang="pt-PT" sz="2600" i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relevance</a:t>
                      </a:r>
                      <a:r>
                        <a:rPr lang="pt-PT" sz="2600" i="1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remetente</a:t>
                      </a:r>
                      <a:r>
                        <a:rPr lang="pt-PT" sz="2600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(email, </a:t>
                      </a:r>
                      <a:r>
                        <a:rPr lang="pt-PT" sz="2600" i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query</a:t>
                      </a:r>
                      <a:r>
                        <a:rPr lang="pt-PT" sz="2600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  </a:t>
                      </a:r>
                      <a:endParaRPr lang="pt-PT" sz="26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400"/>
                        </a:spcAft>
                      </a:pPr>
                      <a:r>
                        <a:rPr lang="pt-PT" sz="26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pt-PT" sz="26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400"/>
                        </a:spcAft>
                      </a:pPr>
                      <a:r>
                        <a:rPr lang="pt-PT" sz="2600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+ β . </a:t>
                      </a:r>
                      <a:r>
                        <a:rPr lang="pt-PT" sz="2600" i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relevance</a:t>
                      </a:r>
                      <a:r>
                        <a:rPr lang="pt-PT" sz="2600" i="1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assunto</a:t>
                      </a:r>
                      <a:r>
                        <a:rPr lang="pt-PT" sz="2600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(email, </a:t>
                      </a:r>
                      <a:r>
                        <a:rPr lang="pt-PT" sz="2600" i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query</a:t>
                      </a:r>
                      <a:r>
                        <a:rPr lang="pt-PT" sz="2600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pt-PT" sz="26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400"/>
                        </a:spcAft>
                      </a:pPr>
                      <a:r>
                        <a:rPr lang="pt-PT" sz="26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pt-PT" sz="26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400"/>
                        </a:spcAft>
                      </a:pPr>
                      <a:r>
                        <a:rPr lang="pt-PT" sz="2600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+ </a:t>
                      </a:r>
                      <a:r>
                        <a:rPr lang="pt-PT" sz="2600" i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relevance</a:t>
                      </a:r>
                      <a:r>
                        <a:rPr lang="pt-PT" sz="2600" i="1" baseline="-25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corpo</a:t>
                      </a:r>
                      <a:r>
                        <a:rPr lang="pt-PT" sz="2600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(email, </a:t>
                      </a:r>
                      <a:r>
                        <a:rPr lang="pt-PT" sz="2600" i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query</a:t>
                      </a:r>
                      <a:r>
                        <a:rPr lang="pt-PT" sz="2600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pt-PT" sz="26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400"/>
                        </a:spcAft>
                      </a:pPr>
                      <a:r>
                        <a:rPr lang="pt-PT" sz="26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pt-PT" sz="26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400"/>
                        </a:spcAft>
                      </a:pPr>
                      <a:r>
                        <a:rPr lang="pt-PT" sz="2600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pt-PT" sz="26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400"/>
                        </a:spcAft>
                      </a:pPr>
                      <a:r>
                        <a:rPr lang="pt-PT" sz="26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pt-PT" sz="26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400"/>
                        </a:spcAft>
                      </a:pPr>
                      <a:r>
                        <a:rPr lang="pt-PT" sz="2600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com: α &gt; β &gt; 1</a:t>
                      </a:r>
                      <a:endParaRPr lang="pt-PT" sz="26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CaixaDeTexto 2"/>
          <p:cNvSpPr txBox="1"/>
          <p:nvPr/>
        </p:nvSpPr>
        <p:spPr>
          <a:xfrm>
            <a:off x="-1" y="5715"/>
            <a:ext cx="9144000" cy="830997"/>
          </a:xfrm>
          <a:prstGeom prst="rect">
            <a:avLst/>
          </a:prstGeom>
          <a:solidFill>
            <a:schemeClr val="bg1">
              <a:alpha val="58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r"/>
            <a:r>
              <a:rPr lang="pt-PT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  <a:t>Função de relevância…</a:t>
            </a:r>
            <a:endParaRPr lang="pt-PT" sz="4800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0338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-1" y="5715"/>
            <a:ext cx="9144000" cy="830997"/>
          </a:xfrm>
          <a:prstGeom prst="rect">
            <a:avLst/>
          </a:prstGeom>
          <a:solidFill>
            <a:schemeClr val="bg1">
              <a:alpha val="58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r"/>
            <a:r>
              <a:rPr lang="pt-PT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  <a:t>Função de relevância…</a:t>
            </a:r>
            <a:endParaRPr lang="pt-PT" sz="4800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</a:endParaRP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51520" y="2420888"/>
          <a:ext cx="8676456" cy="1188720"/>
        </p:xfrm>
        <a:graphic>
          <a:graphicData uri="http://schemas.openxmlformats.org/drawingml/2006/table">
            <a:tbl>
              <a:tblPr/>
              <a:tblGrid>
                <a:gridCol w="4333066"/>
                <a:gridCol w="4343390"/>
              </a:tblGrid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400"/>
                        </a:spcAft>
                      </a:pPr>
                      <a:r>
                        <a:rPr lang="pt-PT" sz="2600" b="0" i="1" dirty="0" err="1">
                          <a:latin typeface="Times New Roman"/>
                          <a:ea typeface="Times New Roman"/>
                          <a:cs typeface="Times New Roman"/>
                        </a:rPr>
                        <a:t>relevance</a:t>
                      </a:r>
                      <a:r>
                        <a:rPr lang="pt-PT" sz="2600" b="0" i="1" baseline="-25000" dirty="0" err="1">
                          <a:latin typeface="Times New Roman"/>
                          <a:ea typeface="Times New Roman"/>
                          <a:cs typeface="Times New Roman"/>
                        </a:rPr>
                        <a:t>remetente</a:t>
                      </a:r>
                      <a:r>
                        <a:rPr lang="pt-PT" sz="2600" b="0" i="1" dirty="0">
                          <a:latin typeface="Times New Roman"/>
                          <a:ea typeface="Times New Roman"/>
                          <a:cs typeface="Times New Roman"/>
                        </a:rPr>
                        <a:t>(email, </a:t>
                      </a:r>
                      <a:r>
                        <a:rPr lang="pt-PT" sz="2600" b="0" i="1" dirty="0" err="1">
                          <a:latin typeface="Times New Roman"/>
                          <a:ea typeface="Times New Roman"/>
                          <a:cs typeface="Times New Roman"/>
                        </a:rPr>
                        <a:t>query</a:t>
                      </a:r>
                      <a:r>
                        <a:rPr lang="pt-PT" sz="2600" b="0" i="1" dirty="0">
                          <a:latin typeface="Times New Roman"/>
                          <a:ea typeface="Times New Roman"/>
                          <a:cs typeface="Times New Roman"/>
                        </a:rPr>
                        <a:t>)  </a:t>
                      </a:r>
                      <a:endParaRPr lang="pt-PT" sz="2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400"/>
                        </a:spcAft>
                      </a:pPr>
                      <a:r>
                        <a:rPr lang="pt-PT" sz="2600" b="0" i="1" dirty="0">
                          <a:latin typeface="Times New Roman"/>
                          <a:ea typeface="Times New Roman"/>
                          <a:cs typeface="Times New Roman"/>
                        </a:rPr>
                        <a:t>= Sim(</a:t>
                      </a:r>
                      <a:r>
                        <a:rPr lang="pt-PT" sz="2600" b="0" i="1" dirty="0" err="1">
                          <a:latin typeface="Times New Roman"/>
                          <a:ea typeface="Times New Roman"/>
                          <a:cs typeface="Times New Roman"/>
                        </a:rPr>
                        <a:t>remetente_vt</a:t>
                      </a:r>
                      <a:r>
                        <a:rPr lang="pt-PT" sz="2600" b="0" i="1" dirty="0">
                          <a:latin typeface="Times New Roman"/>
                          <a:ea typeface="Times New Roman"/>
                          <a:cs typeface="Times New Roman"/>
                        </a:rPr>
                        <a:t>, </a:t>
                      </a:r>
                      <a:r>
                        <a:rPr lang="pt-PT" sz="2600" b="0" i="1" dirty="0" err="1">
                          <a:latin typeface="Times New Roman"/>
                          <a:ea typeface="Times New Roman"/>
                          <a:cs typeface="Times New Roman"/>
                        </a:rPr>
                        <a:t>query_vt</a:t>
                      </a:r>
                      <a:r>
                        <a:rPr lang="pt-PT" sz="2600" b="0" i="1" dirty="0"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pt-PT" sz="2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400"/>
                        </a:spcAft>
                      </a:pPr>
                      <a:r>
                        <a:rPr lang="pt-PT" sz="2600" b="0" i="1" dirty="0" err="1">
                          <a:latin typeface="Times New Roman"/>
                          <a:ea typeface="Times New Roman"/>
                          <a:cs typeface="Times New Roman"/>
                        </a:rPr>
                        <a:t>relevance</a:t>
                      </a:r>
                      <a:r>
                        <a:rPr lang="pt-PT" sz="2600" b="0" i="1" baseline="-25000" dirty="0" err="1">
                          <a:latin typeface="Times New Roman"/>
                          <a:ea typeface="Times New Roman"/>
                          <a:cs typeface="Times New Roman"/>
                        </a:rPr>
                        <a:t>assunto</a:t>
                      </a:r>
                      <a:r>
                        <a:rPr lang="pt-PT" sz="2600" b="0" i="1" dirty="0">
                          <a:latin typeface="Times New Roman"/>
                          <a:ea typeface="Times New Roman"/>
                          <a:cs typeface="Times New Roman"/>
                        </a:rPr>
                        <a:t>(email, </a:t>
                      </a:r>
                      <a:r>
                        <a:rPr lang="pt-PT" sz="2600" b="0" i="1" dirty="0" err="1">
                          <a:latin typeface="Times New Roman"/>
                          <a:ea typeface="Times New Roman"/>
                          <a:cs typeface="Times New Roman"/>
                        </a:rPr>
                        <a:t>query</a:t>
                      </a:r>
                      <a:r>
                        <a:rPr lang="pt-PT" sz="2600" b="0" i="1" dirty="0"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pt-PT" sz="2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400"/>
                        </a:spcAft>
                      </a:pPr>
                      <a:r>
                        <a:rPr lang="pt-PT" sz="2600" b="0" i="1" dirty="0">
                          <a:latin typeface="Times New Roman"/>
                          <a:ea typeface="Times New Roman"/>
                          <a:cs typeface="Times New Roman"/>
                        </a:rPr>
                        <a:t>= Sim(</a:t>
                      </a:r>
                      <a:r>
                        <a:rPr lang="pt-PT" sz="2600" b="0" i="1" dirty="0" err="1">
                          <a:latin typeface="Times New Roman"/>
                          <a:ea typeface="Times New Roman"/>
                          <a:cs typeface="Times New Roman"/>
                        </a:rPr>
                        <a:t>assunto_vt</a:t>
                      </a:r>
                      <a:r>
                        <a:rPr lang="pt-PT" sz="2600" b="0" i="1" dirty="0">
                          <a:latin typeface="Times New Roman"/>
                          <a:ea typeface="Times New Roman"/>
                          <a:cs typeface="Times New Roman"/>
                        </a:rPr>
                        <a:t>, </a:t>
                      </a:r>
                      <a:r>
                        <a:rPr lang="pt-PT" sz="2600" b="0" i="1" dirty="0" err="1">
                          <a:latin typeface="Times New Roman"/>
                          <a:ea typeface="Times New Roman"/>
                          <a:cs typeface="Times New Roman"/>
                        </a:rPr>
                        <a:t>query_vt</a:t>
                      </a:r>
                      <a:r>
                        <a:rPr lang="pt-PT" sz="2600" b="0" i="1" dirty="0"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pt-PT" sz="2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400"/>
                        </a:spcAft>
                      </a:pPr>
                      <a:r>
                        <a:rPr lang="pt-PT" sz="2600" b="0" i="1" dirty="0" err="1">
                          <a:latin typeface="Times New Roman"/>
                          <a:ea typeface="Times New Roman"/>
                          <a:cs typeface="Times New Roman"/>
                        </a:rPr>
                        <a:t>relevance</a:t>
                      </a:r>
                      <a:r>
                        <a:rPr lang="pt-PT" sz="2600" b="0" i="1" baseline="-25000" dirty="0" err="1">
                          <a:latin typeface="Times New Roman"/>
                          <a:ea typeface="Times New Roman"/>
                          <a:cs typeface="Times New Roman"/>
                        </a:rPr>
                        <a:t>corpo</a:t>
                      </a:r>
                      <a:r>
                        <a:rPr lang="pt-PT" sz="2600" b="0" i="1" dirty="0">
                          <a:latin typeface="Times New Roman"/>
                          <a:ea typeface="Times New Roman"/>
                          <a:cs typeface="Times New Roman"/>
                        </a:rPr>
                        <a:t>(email, </a:t>
                      </a:r>
                      <a:r>
                        <a:rPr lang="pt-PT" sz="2600" b="0" i="1" dirty="0" err="1">
                          <a:latin typeface="Times New Roman"/>
                          <a:ea typeface="Times New Roman"/>
                          <a:cs typeface="Times New Roman"/>
                        </a:rPr>
                        <a:t>query</a:t>
                      </a:r>
                      <a:r>
                        <a:rPr lang="pt-PT" sz="2600" b="0" i="1" dirty="0"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pt-PT" sz="2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400"/>
                        </a:spcAft>
                      </a:pPr>
                      <a:r>
                        <a:rPr lang="pt-PT" sz="2600" b="0" i="1" dirty="0">
                          <a:latin typeface="Times New Roman"/>
                          <a:ea typeface="Times New Roman"/>
                          <a:cs typeface="Times New Roman"/>
                        </a:rPr>
                        <a:t>= Sim(</a:t>
                      </a:r>
                      <a:r>
                        <a:rPr lang="pt-PT" sz="2600" b="0" i="1" dirty="0" err="1">
                          <a:latin typeface="Times New Roman"/>
                          <a:ea typeface="Times New Roman"/>
                          <a:cs typeface="Times New Roman"/>
                        </a:rPr>
                        <a:t>corpo_vt</a:t>
                      </a:r>
                      <a:r>
                        <a:rPr lang="pt-PT" sz="2600" b="0" i="1" dirty="0">
                          <a:latin typeface="Times New Roman"/>
                          <a:ea typeface="Times New Roman"/>
                          <a:cs typeface="Times New Roman"/>
                        </a:rPr>
                        <a:t>, </a:t>
                      </a:r>
                      <a:r>
                        <a:rPr lang="pt-PT" sz="2600" b="0" i="1" dirty="0" err="1">
                          <a:latin typeface="Times New Roman"/>
                          <a:ea typeface="Times New Roman"/>
                          <a:cs typeface="Times New Roman"/>
                        </a:rPr>
                        <a:t>query_vt</a:t>
                      </a:r>
                      <a:r>
                        <a:rPr lang="pt-PT" sz="2600" b="0" i="1" dirty="0"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pt-PT" sz="2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-1" y="5715"/>
            <a:ext cx="9144000" cy="830997"/>
          </a:xfrm>
          <a:prstGeom prst="rect">
            <a:avLst/>
          </a:prstGeom>
          <a:solidFill>
            <a:schemeClr val="bg1">
              <a:alpha val="58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r"/>
            <a:r>
              <a:rPr lang="pt-PT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  <a:t>Função de relevância…</a:t>
            </a:r>
            <a:endParaRPr lang="pt-PT" sz="4800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251520" y="2348880"/>
          <a:ext cx="8892480" cy="1981200"/>
        </p:xfrm>
        <a:graphic>
          <a:graphicData uri="http://schemas.openxmlformats.org/drawingml/2006/table">
            <a:tbl>
              <a:tblPr/>
              <a:tblGrid>
                <a:gridCol w="3145210"/>
                <a:gridCol w="1199980"/>
                <a:gridCol w="4547290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400"/>
                        </a:spcAft>
                      </a:pPr>
                      <a:r>
                        <a:rPr lang="pt-PT" sz="2600" b="0" i="1" dirty="0" smtClean="0">
                          <a:latin typeface="Times New Roman"/>
                          <a:ea typeface="Times New Roman"/>
                          <a:cs typeface="Times New Roman"/>
                        </a:rPr>
                        <a:t>assunto_vt</a:t>
                      </a:r>
                      <a:r>
                        <a:rPr lang="pt-PT" sz="2600" b="0" i="1" baseline="0" dirty="0" smtClean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pt-PT" sz="2600" b="0" i="1" dirty="0" smtClean="0">
                          <a:latin typeface="Times New Roman"/>
                          <a:ea typeface="Times New Roman"/>
                          <a:cs typeface="Times New Roman"/>
                        </a:rPr>
                        <a:t>=</a:t>
                      </a:r>
                      <a:endParaRPr lang="pt-PT" sz="2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400"/>
                        </a:spcAft>
                      </a:pPr>
                      <a:endParaRPr lang="pt-PT" sz="2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0">
                <a:tc gridSpan="3"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pt-PT" sz="2600" dirty="0" smtClean="0">
                          <a:latin typeface="Times New Roman"/>
                          <a:ea typeface="Times New Roman"/>
                          <a:cs typeface="Times New Roman"/>
                        </a:rPr>
                        <a:t>[</a:t>
                      </a:r>
                      <a:r>
                        <a:rPr lang="pt-PT" sz="2600" b="0" i="1" dirty="0" smtClean="0">
                          <a:latin typeface="Times New Roman"/>
                          <a:ea typeface="Times New Roman"/>
                          <a:cs typeface="Times New Roman"/>
                        </a:rPr>
                        <a:t>γ . </a:t>
                      </a:r>
                      <a:r>
                        <a:rPr lang="pt-PT" sz="2600" b="1" i="1" dirty="0" smtClean="0">
                          <a:latin typeface="Times New Roman"/>
                          <a:ea typeface="Times New Roman"/>
                          <a:cs typeface="Times New Roman"/>
                        </a:rPr>
                        <a:t>TF-IDF</a:t>
                      </a:r>
                      <a:r>
                        <a:rPr lang="pt-PT" sz="2600" b="0" i="1" dirty="0" smtClean="0">
                          <a:latin typeface="Times New Roman"/>
                          <a:ea typeface="Times New Roman"/>
                          <a:cs typeface="Times New Roman"/>
                        </a:rPr>
                        <a:t>(t</a:t>
                      </a:r>
                      <a:r>
                        <a:rPr lang="pt-PT" sz="2600" b="0" i="1" baseline="-25000" dirty="0" smtClean="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lang="pt-PT" sz="2600" b="0" i="1" dirty="0" smtClean="0">
                          <a:latin typeface="Times New Roman"/>
                          <a:ea typeface="Times New Roman"/>
                          <a:cs typeface="Times New Roman"/>
                        </a:rPr>
                        <a:t>) , γ . </a:t>
                      </a:r>
                      <a:r>
                        <a:rPr lang="pt-PT" sz="2600" b="1" i="1" dirty="0" smtClean="0">
                          <a:latin typeface="Times New Roman"/>
                          <a:ea typeface="Times New Roman"/>
                          <a:cs typeface="Times New Roman"/>
                        </a:rPr>
                        <a:t>TF-IDF</a:t>
                      </a:r>
                      <a:r>
                        <a:rPr lang="pt-PT" sz="2600" b="0" i="1" dirty="0" smtClean="0">
                          <a:latin typeface="Times New Roman"/>
                          <a:ea typeface="Times New Roman"/>
                          <a:cs typeface="Times New Roman"/>
                        </a:rPr>
                        <a:t>(t</a:t>
                      </a:r>
                      <a:r>
                        <a:rPr lang="pt-PT" sz="2600" b="0" i="1" baseline="-25000" dirty="0" smtClean="0"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lang="pt-PT" sz="2600" b="0" i="1" dirty="0" smtClean="0">
                          <a:latin typeface="Times New Roman"/>
                          <a:ea typeface="Times New Roman"/>
                          <a:cs typeface="Times New Roman"/>
                        </a:rPr>
                        <a:t>) , … , γ . </a:t>
                      </a:r>
                      <a:r>
                        <a:rPr lang="pt-PT" sz="2600" b="1" i="1" dirty="0" smtClean="0">
                          <a:latin typeface="Times New Roman"/>
                          <a:ea typeface="Times New Roman"/>
                          <a:cs typeface="Times New Roman"/>
                        </a:rPr>
                        <a:t>TF-IDF</a:t>
                      </a:r>
                      <a:r>
                        <a:rPr lang="pt-PT" sz="2600" b="0" i="1" dirty="0" smtClean="0"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pt-PT" sz="2600" b="0" i="1" dirty="0" err="1" smtClean="0">
                          <a:latin typeface="Times New Roman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pt-PT" sz="2600" b="0" i="1" baseline="-25000" dirty="0" err="1" smtClean="0">
                          <a:latin typeface="Times New Roman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pt-PT" sz="2600" b="0" i="1" dirty="0" smtClean="0">
                          <a:latin typeface="Times New Roman"/>
                          <a:ea typeface="Times New Roman"/>
                          <a:cs typeface="Times New Roman"/>
                        </a:rPr>
                        <a:t>)   </a:t>
                      </a:r>
                      <a:r>
                        <a:rPr lang="pt-PT" sz="2600" dirty="0" smtClean="0">
                          <a:latin typeface="Times New Roman"/>
                          <a:ea typeface="Times New Roman"/>
                          <a:cs typeface="Times New Roman"/>
                        </a:rPr>
                        <a:t>]</a:t>
                      </a:r>
                      <a:endParaRPr lang="pt-PT" sz="2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400"/>
                        </a:spcAft>
                      </a:pPr>
                      <a:endParaRPr lang="pt-PT" sz="2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400"/>
                        </a:spcAft>
                      </a:pPr>
                      <a:endParaRPr lang="pt-PT" sz="2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400"/>
                        </a:spcAft>
                      </a:pPr>
                      <a:r>
                        <a:rPr lang="pt-PT" sz="2600" b="0" i="1" dirty="0">
                          <a:latin typeface="Times New Roman"/>
                          <a:ea typeface="Times New Roman"/>
                          <a:cs typeface="Times New Roman"/>
                        </a:rPr>
                        <a:t>com:</a:t>
                      </a:r>
                      <a:endParaRPr lang="pt-PT" sz="2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400"/>
                        </a:spcAft>
                      </a:pPr>
                      <a:r>
                        <a:rPr lang="pt-PT" sz="2600" b="0" i="1" dirty="0">
                          <a:latin typeface="Times New Roman"/>
                          <a:ea typeface="Times New Roman"/>
                          <a:cs typeface="Times New Roman"/>
                        </a:rPr>
                        <a:t>γ = 2, se termo ℮ obrigatórios</a:t>
                      </a:r>
                      <a:endParaRPr lang="pt-PT" sz="2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400"/>
                        </a:spcAft>
                      </a:pPr>
                      <a:endParaRPr lang="pt-PT" sz="2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400"/>
                        </a:spcAft>
                      </a:pPr>
                      <a:endParaRPr lang="pt-PT" sz="26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400"/>
                        </a:spcAft>
                      </a:pPr>
                      <a:r>
                        <a:rPr lang="pt-PT" sz="2600" b="0" i="1" dirty="0">
                          <a:latin typeface="Times New Roman"/>
                          <a:ea typeface="Times New Roman"/>
                          <a:cs typeface="Times New Roman"/>
                        </a:rPr>
                        <a:t>γ = 1, caso contrário</a:t>
                      </a:r>
                      <a:endParaRPr lang="pt-PT" sz="2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0" y="990600"/>
            <a:ext cx="6096000" cy="48768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0" y="6027003"/>
            <a:ext cx="9144000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PT" sz="4800" dirty="0" smtClean="0">
                <a:solidFill>
                  <a:srgbClr val="C00000"/>
                </a:solidFill>
                <a:latin typeface="Century Gothic" pitchFamily="34" charset="0"/>
              </a:rPr>
              <a:t>Campos Específicos</a:t>
            </a:r>
            <a:endParaRPr lang="pt-PT" sz="4800" dirty="0">
              <a:solidFill>
                <a:srgbClr val="C0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624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4559"/>
            <a:ext cx="12636897" cy="761545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-1" y="6054387"/>
            <a:ext cx="9144000" cy="830997"/>
          </a:xfrm>
          <a:prstGeom prst="rect">
            <a:avLst/>
          </a:prstGeom>
          <a:solidFill>
            <a:schemeClr val="bg1">
              <a:alpha val="58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r"/>
            <a:r>
              <a:rPr lang="pt-PT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  <a:t>Filtros para Remetentes</a:t>
            </a:r>
            <a:endParaRPr lang="pt-PT" sz="4800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1331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31"/>
            <a:ext cx="9972600" cy="6881431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-1" y="6054387"/>
            <a:ext cx="9144000" cy="830997"/>
          </a:xfrm>
          <a:prstGeom prst="rect">
            <a:avLst/>
          </a:prstGeom>
          <a:solidFill>
            <a:schemeClr val="bg1">
              <a:alpha val="58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pt-PT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  <a:t>Interface Gráfica</a:t>
            </a:r>
            <a:endParaRPr lang="pt-PT" sz="4800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44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315416"/>
            <a:ext cx="9252519" cy="731247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0" y="5657671"/>
            <a:ext cx="9144000" cy="1200329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pt-PT" sz="7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Armazenamento </a:t>
            </a:r>
            <a:r>
              <a:rPr lang="pt-PT" sz="7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  <a:sym typeface="Symbol"/>
              </a:rPr>
              <a:t></a:t>
            </a:r>
            <a:endParaRPr lang="pt-PT" sz="72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039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U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5993" y="1052736"/>
            <a:ext cx="541972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GUI-open-mai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521711"/>
            <a:ext cx="53625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-1" y="5715"/>
            <a:ext cx="9144000" cy="830997"/>
          </a:xfrm>
          <a:prstGeom prst="rect">
            <a:avLst/>
          </a:prstGeom>
          <a:solidFill>
            <a:schemeClr val="bg1">
              <a:alpha val="58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r"/>
            <a:r>
              <a:rPr lang="pt-PT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  <a:t>A nossa interface…</a:t>
            </a:r>
            <a:endParaRPr lang="pt-PT" sz="4800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293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86" y="0"/>
            <a:ext cx="10287000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0" y="5657671"/>
            <a:ext cx="9144000" cy="1200329"/>
          </a:xfrm>
          <a:prstGeom prst="rect">
            <a:avLst/>
          </a:prstGeom>
          <a:solidFill>
            <a:schemeClr val="tx1">
              <a:lumMod val="75000"/>
              <a:lumOff val="25000"/>
              <a:alpha val="58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pt-PT" sz="7200" dirty="0" smtClean="0">
                <a:solidFill>
                  <a:schemeClr val="accent6"/>
                </a:solidFill>
                <a:latin typeface="Century Gothic" pitchFamily="34" charset="0"/>
              </a:rPr>
              <a:t>Avaliação</a:t>
            </a:r>
            <a:endParaRPr lang="pt-PT" sz="7200" dirty="0">
              <a:solidFill>
                <a:schemeClr val="accent6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939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arm-wrestling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1663901"/>
            <a:ext cx="9143999" cy="8521901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0" y="6054387"/>
            <a:ext cx="9144000" cy="830997"/>
          </a:xfrm>
          <a:prstGeom prst="rect">
            <a:avLst/>
          </a:prstGeom>
          <a:solidFill>
            <a:schemeClr val="tx1">
              <a:alpha val="58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pt-PT" sz="4800" dirty="0" smtClean="0">
                <a:solidFill>
                  <a:srgbClr val="FFCC66"/>
                </a:solidFill>
                <a:latin typeface="Century Gothic" pitchFamily="34" charset="0"/>
              </a:rPr>
              <a:t>Testes Comparativos</a:t>
            </a:r>
            <a:endParaRPr lang="pt-PT" sz="4800" dirty="0">
              <a:solidFill>
                <a:srgbClr val="FFCC66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57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2005-Touareg-W12-Speedometer-1024x76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0" y="6054387"/>
            <a:ext cx="9144000" cy="830997"/>
          </a:xfrm>
          <a:prstGeom prst="rect">
            <a:avLst/>
          </a:prstGeom>
          <a:solidFill>
            <a:schemeClr val="bg1">
              <a:alpha val="58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pt-PT" sz="4800" dirty="0" smtClean="0">
                <a:solidFill>
                  <a:srgbClr val="8A0000"/>
                </a:solidFill>
                <a:latin typeface="Century Gothic" pitchFamily="34" charset="0"/>
              </a:rPr>
              <a:t>Métricas</a:t>
            </a:r>
            <a:endParaRPr lang="pt-PT" sz="4800" dirty="0">
              <a:solidFill>
                <a:srgbClr val="8A0000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-12800" y="6027003"/>
            <a:ext cx="9144000" cy="830997"/>
          </a:xfrm>
          <a:prstGeom prst="rect">
            <a:avLst/>
          </a:prstGeom>
          <a:solidFill>
            <a:schemeClr val="bg1">
              <a:alpha val="69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r"/>
            <a:r>
              <a:rPr lang="pt-PT" sz="4800" dirty="0" smtClean="0">
                <a:solidFill>
                  <a:srgbClr val="C00000"/>
                </a:solidFill>
                <a:latin typeface="Century Gothic" pitchFamily="34" charset="0"/>
              </a:rPr>
              <a:t>Precisão</a:t>
            </a:r>
            <a:endParaRPr lang="pt-PT" sz="4800" dirty="0">
              <a:solidFill>
                <a:srgbClr val="C00000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1196752"/>
            <a:ext cx="9144000" cy="341632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sz="7200" b="1" dirty="0" err="1" smtClean="0">
                <a:solidFill>
                  <a:srgbClr val="C00000"/>
                </a:solidFill>
                <a:latin typeface="Century Gothic" pitchFamily="34" charset="0"/>
              </a:rPr>
              <a:t>N</a:t>
            </a:r>
            <a:r>
              <a:rPr lang="pt-PT" sz="7200" dirty="0" err="1" smtClean="0">
                <a:latin typeface="Century Gothic" pitchFamily="34" charset="0"/>
              </a:rPr>
              <a:t>ormalized</a:t>
            </a:r>
            <a:r>
              <a:rPr lang="pt-PT" sz="7200" dirty="0" smtClean="0">
                <a:latin typeface="Century Gothic" pitchFamily="34" charset="0"/>
              </a:rPr>
              <a:t> </a:t>
            </a:r>
            <a:r>
              <a:rPr lang="pt-PT" sz="7200" b="1" dirty="0" err="1" smtClean="0">
                <a:solidFill>
                  <a:srgbClr val="C00000"/>
                </a:solidFill>
                <a:latin typeface="Century Gothic" pitchFamily="34" charset="0"/>
              </a:rPr>
              <a:t>D</a:t>
            </a:r>
            <a:r>
              <a:rPr lang="pt-PT" sz="7200" dirty="0" err="1" smtClean="0">
                <a:latin typeface="Century Gothic" pitchFamily="34" charset="0"/>
              </a:rPr>
              <a:t>iscounted</a:t>
            </a:r>
            <a:r>
              <a:rPr lang="pt-PT" sz="7200" dirty="0" smtClean="0">
                <a:latin typeface="Century Gothic" pitchFamily="34" charset="0"/>
              </a:rPr>
              <a:t> </a:t>
            </a:r>
            <a:r>
              <a:rPr lang="pt-PT" sz="7200" b="1" dirty="0" err="1" smtClean="0">
                <a:solidFill>
                  <a:srgbClr val="C00000"/>
                </a:solidFill>
                <a:latin typeface="Century Gothic" pitchFamily="34" charset="0"/>
              </a:rPr>
              <a:t>C</a:t>
            </a:r>
            <a:r>
              <a:rPr lang="pt-PT" sz="7200" dirty="0" err="1" smtClean="0">
                <a:latin typeface="Century Gothic" pitchFamily="34" charset="0"/>
              </a:rPr>
              <a:t>umulative</a:t>
            </a:r>
            <a:r>
              <a:rPr lang="pt-PT" sz="7200" dirty="0" smtClean="0">
                <a:latin typeface="Century Gothic" pitchFamily="34" charset="0"/>
              </a:rPr>
              <a:t> </a:t>
            </a:r>
            <a:r>
              <a:rPr lang="pt-PT" sz="7200" b="1" dirty="0" err="1" smtClean="0">
                <a:solidFill>
                  <a:srgbClr val="C00000"/>
                </a:solidFill>
                <a:latin typeface="Century Gothic" pitchFamily="34" charset="0"/>
              </a:rPr>
              <a:t>G</a:t>
            </a:r>
            <a:r>
              <a:rPr lang="pt-PT" sz="7200" dirty="0" err="1" smtClean="0">
                <a:latin typeface="Century Gothic" pitchFamily="34" charset="0"/>
              </a:rPr>
              <a:t>ain</a:t>
            </a:r>
            <a:endParaRPr lang="pt-PT" sz="7200" b="1" dirty="0">
              <a:solidFill>
                <a:srgbClr val="C00000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scenar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524000" y="0"/>
            <a:ext cx="12192000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0" y="6054387"/>
            <a:ext cx="9144000" cy="830997"/>
          </a:xfrm>
          <a:prstGeom prst="rect">
            <a:avLst/>
          </a:prstGeom>
          <a:solidFill>
            <a:schemeClr val="tx1">
              <a:alpha val="58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pt-PT" sz="4800" dirty="0" smtClean="0">
                <a:solidFill>
                  <a:srgbClr val="FECC50"/>
                </a:solidFill>
                <a:latin typeface="Century Gothic" pitchFamily="34" charset="0"/>
              </a:rPr>
              <a:t>Dois Cenários</a:t>
            </a:r>
            <a:endParaRPr lang="pt-PT" sz="4800" dirty="0">
              <a:solidFill>
                <a:srgbClr val="FECC50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ângulo 1"/>
          <p:cNvSpPr/>
          <p:nvPr/>
        </p:nvSpPr>
        <p:spPr>
          <a:xfrm>
            <a:off x="467544" y="2230993"/>
            <a:ext cx="82089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200" dirty="0" smtClean="0">
                <a:latin typeface="Century Gothic" pitchFamily="34" charset="0"/>
              </a:rPr>
              <a:t>“Encontrar </a:t>
            </a:r>
            <a:r>
              <a:rPr lang="pt-PT" sz="3200" dirty="0">
                <a:latin typeface="Century Gothic" pitchFamily="34" charset="0"/>
              </a:rPr>
              <a:t>o email enviado pelo </a:t>
            </a:r>
            <a:r>
              <a:rPr lang="pt-PT" sz="3200" b="1" dirty="0">
                <a:latin typeface="Century Gothic" pitchFamily="34" charset="0"/>
              </a:rPr>
              <a:t>regente da cadeira de RGI </a:t>
            </a:r>
            <a:r>
              <a:rPr lang="pt-PT" sz="3200" dirty="0">
                <a:latin typeface="Century Gothic" pitchFamily="34" charset="0"/>
              </a:rPr>
              <a:t>em que é indicado o </a:t>
            </a:r>
            <a:r>
              <a:rPr lang="pt-PT" sz="3200" b="1" dirty="0" err="1">
                <a:latin typeface="Century Gothic" pitchFamily="34" charset="0"/>
              </a:rPr>
              <a:t>template</a:t>
            </a:r>
            <a:r>
              <a:rPr lang="pt-PT" sz="3200" b="1" dirty="0">
                <a:latin typeface="Century Gothic" pitchFamily="34" charset="0"/>
              </a:rPr>
              <a:t> a utilizar no </a:t>
            </a:r>
            <a:r>
              <a:rPr lang="pt-PT" sz="3200" b="1" dirty="0" err="1">
                <a:latin typeface="Century Gothic" pitchFamily="34" charset="0"/>
              </a:rPr>
              <a:t>state</a:t>
            </a:r>
            <a:r>
              <a:rPr lang="pt-PT" sz="3200" b="1" dirty="0">
                <a:latin typeface="Century Gothic" pitchFamily="34" charset="0"/>
              </a:rPr>
              <a:t> </a:t>
            </a:r>
            <a:r>
              <a:rPr lang="pt-PT" sz="3200" b="1" dirty="0" err="1">
                <a:latin typeface="Century Gothic" pitchFamily="34" charset="0"/>
              </a:rPr>
              <a:t>of</a:t>
            </a:r>
            <a:r>
              <a:rPr lang="pt-PT" sz="3200" b="1" dirty="0">
                <a:latin typeface="Century Gothic" pitchFamily="34" charset="0"/>
              </a:rPr>
              <a:t> </a:t>
            </a:r>
            <a:r>
              <a:rPr lang="pt-PT" sz="3200" b="1" dirty="0" err="1">
                <a:latin typeface="Century Gothic" pitchFamily="34" charset="0"/>
              </a:rPr>
              <a:t>the</a:t>
            </a:r>
            <a:r>
              <a:rPr lang="pt-PT" sz="3200" b="1" dirty="0">
                <a:latin typeface="Century Gothic" pitchFamily="34" charset="0"/>
              </a:rPr>
              <a:t> </a:t>
            </a:r>
            <a:r>
              <a:rPr lang="pt-PT" sz="3200" b="1" dirty="0" err="1">
                <a:latin typeface="Century Gothic" pitchFamily="34" charset="0"/>
              </a:rPr>
              <a:t>art</a:t>
            </a:r>
            <a:r>
              <a:rPr lang="pt-PT" sz="3200" dirty="0" smtClean="0">
                <a:latin typeface="Century Gothic" pitchFamily="34" charset="0"/>
              </a:rPr>
              <a:t>.”</a:t>
            </a:r>
            <a:endParaRPr lang="pt-PT" sz="3200" dirty="0">
              <a:latin typeface="Century Gothic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-1" y="5715"/>
            <a:ext cx="9144000" cy="830997"/>
          </a:xfrm>
          <a:prstGeom prst="rect">
            <a:avLst/>
          </a:prstGeom>
          <a:solidFill>
            <a:schemeClr val="bg1">
              <a:alpha val="58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r"/>
            <a:r>
              <a:rPr lang="pt-PT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  <a:t>Primeiro cenário…</a:t>
            </a:r>
            <a:endParaRPr lang="pt-PT" sz="4800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/>
          <p:cNvGraphicFramePr/>
          <p:nvPr/>
        </p:nvGraphicFramePr>
        <p:xfrm>
          <a:off x="539552" y="1268760"/>
          <a:ext cx="8064896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1043608" y="6002124"/>
            <a:ext cx="17281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Clássico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707904" y="6002124"/>
            <a:ext cx="1656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Gmail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6372200" y="6002124"/>
            <a:ext cx="1656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RGI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691680" y="260648"/>
            <a:ext cx="5580112" cy="861774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sz="5000" b="1" dirty="0" smtClean="0">
                <a:latin typeface="Century Gothic" pitchFamily="34" charset="0"/>
              </a:rPr>
              <a:t>Precisão</a:t>
            </a:r>
            <a:endParaRPr lang="pt-PT" sz="5000" b="1" dirty="0">
              <a:solidFill>
                <a:srgbClr val="C00000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/>
          <p:cNvGraphicFramePr/>
          <p:nvPr/>
        </p:nvGraphicFramePr>
        <p:xfrm>
          <a:off x="539552" y="1268760"/>
          <a:ext cx="8064896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1043608" y="6002124"/>
            <a:ext cx="17281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Clássico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707904" y="6002124"/>
            <a:ext cx="1656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Gmail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6372200" y="6002124"/>
            <a:ext cx="1656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RGI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691680" y="260648"/>
            <a:ext cx="5580112" cy="861774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sz="5000" b="1" dirty="0" smtClean="0">
                <a:latin typeface="Century Gothic" pitchFamily="34" charset="0"/>
              </a:rPr>
              <a:t>NDCG</a:t>
            </a:r>
            <a:endParaRPr lang="pt-PT" sz="5000" b="1" dirty="0">
              <a:solidFill>
                <a:srgbClr val="C00000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5334000"/>
            <a:ext cx="9144000" cy="12192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0" y="5657671"/>
            <a:ext cx="9144000" cy="1200329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pt-PT" sz="7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Preguiça</a:t>
            </a:r>
            <a:endParaRPr lang="pt-PT" sz="72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022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ângulo 1"/>
          <p:cNvSpPr/>
          <p:nvPr/>
        </p:nvSpPr>
        <p:spPr>
          <a:xfrm>
            <a:off x="467544" y="1916832"/>
            <a:ext cx="820891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200" dirty="0" smtClean="0">
                <a:latin typeface="Century Gothic" pitchFamily="34" charset="0"/>
              </a:rPr>
              <a:t>“Encontrar </a:t>
            </a:r>
            <a:r>
              <a:rPr lang="pt-PT" sz="3200" dirty="0">
                <a:latin typeface="Century Gothic" pitchFamily="34" charset="0"/>
              </a:rPr>
              <a:t>o conjunto de emails enviados pelo </a:t>
            </a:r>
            <a:r>
              <a:rPr lang="pt-PT" sz="3200" b="1" dirty="0">
                <a:latin typeface="Century Gothic" pitchFamily="34" charset="0"/>
              </a:rPr>
              <a:t>colega de grupo (Tiago Garcia) </a:t>
            </a:r>
            <a:r>
              <a:rPr lang="pt-PT" sz="3200" dirty="0">
                <a:latin typeface="Century Gothic" pitchFamily="34" charset="0"/>
              </a:rPr>
              <a:t>sobre o </a:t>
            </a:r>
            <a:r>
              <a:rPr lang="pt-PT" sz="3200" b="1" dirty="0">
                <a:latin typeface="Century Gothic" pitchFamily="34" charset="0"/>
              </a:rPr>
              <a:t>projecto de RGI</a:t>
            </a:r>
            <a:r>
              <a:rPr lang="pt-PT" sz="3200" dirty="0">
                <a:latin typeface="Century Gothic" pitchFamily="34" charset="0"/>
              </a:rPr>
              <a:t>. Emails que não sejam sobre o projecto, i.e. que apenas o refiram, devem ser considerados não relevantes</a:t>
            </a:r>
            <a:r>
              <a:rPr lang="pt-PT" sz="3200" dirty="0" smtClean="0">
                <a:latin typeface="Century Gothic" pitchFamily="34" charset="0"/>
              </a:rPr>
              <a:t>.”</a:t>
            </a:r>
            <a:endParaRPr lang="pt-PT" sz="3200" dirty="0">
              <a:latin typeface="Century Gothic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-1" y="5715"/>
            <a:ext cx="9144000" cy="830997"/>
          </a:xfrm>
          <a:prstGeom prst="rect">
            <a:avLst/>
          </a:prstGeom>
          <a:solidFill>
            <a:schemeClr val="bg1">
              <a:alpha val="58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r"/>
            <a:r>
              <a:rPr lang="pt-PT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  <a:t>Segundo cenário…</a:t>
            </a:r>
            <a:endParaRPr lang="pt-PT" sz="4800" dirty="0">
              <a:solidFill>
                <a:schemeClr val="tx1">
                  <a:lumMod val="75000"/>
                  <a:lumOff val="25000"/>
                </a:schemeClr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/>
          <p:cNvGraphicFramePr/>
          <p:nvPr/>
        </p:nvGraphicFramePr>
        <p:xfrm>
          <a:off x="539552" y="1268760"/>
          <a:ext cx="8064896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1043608" y="6002124"/>
            <a:ext cx="17281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Clássico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707904" y="6002124"/>
            <a:ext cx="1656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Gmail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6372200" y="6002124"/>
            <a:ext cx="1656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RGI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691680" y="260648"/>
            <a:ext cx="5580112" cy="861774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sz="5000" b="1" dirty="0" smtClean="0">
                <a:latin typeface="Century Gothic" pitchFamily="34" charset="0"/>
              </a:rPr>
              <a:t>Precisão</a:t>
            </a:r>
            <a:endParaRPr lang="pt-PT" sz="5000" b="1" dirty="0">
              <a:solidFill>
                <a:srgbClr val="C00000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/>
          <p:cNvGraphicFramePr/>
          <p:nvPr/>
        </p:nvGraphicFramePr>
        <p:xfrm>
          <a:off x="539552" y="1268760"/>
          <a:ext cx="8064896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1043608" y="6002124"/>
            <a:ext cx="17281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Clássico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707904" y="6002124"/>
            <a:ext cx="1656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Gmail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6372200" y="6002124"/>
            <a:ext cx="1656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RGI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691680" y="260648"/>
            <a:ext cx="5580112" cy="861774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sz="5000" b="1" dirty="0" smtClean="0">
                <a:latin typeface="Century Gothic" pitchFamily="34" charset="0"/>
              </a:rPr>
              <a:t>NDCG</a:t>
            </a:r>
            <a:endParaRPr lang="pt-PT" sz="5000" b="1" dirty="0">
              <a:solidFill>
                <a:srgbClr val="C00000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stopwatch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0" y="6054387"/>
            <a:ext cx="9144000" cy="830997"/>
          </a:xfrm>
          <a:prstGeom prst="rect">
            <a:avLst/>
          </a:prstGeom>
          <a:solidFill>
            <a:schemeClr val="tx1">
              <a:alpha val="58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pt-PT" sz="4800" dirty="0" smtClean="0">
                <a:solidFill>
                  <a:schemeClr val="bg1">
                    <a:lumMod val="95000"/>
                  </a:schemeClr>
                </a:solidFill>
                <a:latin typeface="Century Gothic" pitchFamily="34" charset="0"/>
              </a:rPr>
              <a:t>Comparação Tempos</a:t>
            </a:r>
            <a:endParaRPr lang="pt-PT" sz="4800" dirty="0">
              <a:solidFill>
                <a:schemeClr val="bg1">
                  <a:lumMod val="95000"/>
                </a:schemeClr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467544" y="6309320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580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627784" y="6331386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1430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860032" y="6309320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3390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020272" y="6309320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4880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691680" y="260648"/>
            <a:ext cx="5580112" cy="861774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sz="5000" b="1" dirty="0" smtClean="0">
                <a:latin typeface="Century Gothic" pitchFamily="34" charset="0"/>
              </a:rPr>
              <a:t>Tempo (s)</a:t>
            </a:r>
            <a:endParaRPr lang="pt-PT" sz="5000" b="1" dirty="0">
              <a:solidFill>
                <a:srgbClr val="C00000"/>
              </a:solidFill>
              <a:latin typeface="Century Gothic" pitchFamily="34" charset="0"/>
            </a:endParaRPr>
          </a:p>
        </p:txBody>
      </p:sp>
      <p:graphicFrame>
        <p:nvGraphicFramePr>
          <p:cNvPr id="12" name="Gráfico 11"/>
          <p:cNvGraphicFramePr/>
          <p:nvPr/>
        </p:nvGraphicFramePr>
        <p:xfrm>
          <a:off x="0" y="-315416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467544" y="6309320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580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627784" y="6331386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1430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860032" y="6309320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3390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020272" y="6309320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4880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691680" y="260648"/>
            <a:ext cx="5580112" cy="861774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sz="5000" b="1" dirty="0" smtClean="0">
                <a:latin typeface="Century Gothic" pitchFamily="34" charset="0"/>
              </a:rPr>
              <a:t>Tempo (s)</a:t>
            </a:r>
            <a:endParaRPr lang="pt-PT" sz="5000" b="1" dirty="0">
              <a:solidFill>
                <a:srgbClr val="C00000"/>
              </a:solidFill>
              <a:latin typeface="Century Gothic" pitchFamily="34" charset="0"/>
            </a:endParaRPr>
          </a:p>
        </p:txBody>
      </p:sp>
      <p:graphicFrame>
        <p:nvGraphicFramePr>
          <p:cNvPr id="12" name="Gráfico 11"/>
          <p:cNvGraphicFramePr/>
          <p:nvPr/>
        </p:nvGraphicFramePr>
        <p:xfrm>
          <a:off x="0" y="-315416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467544" y="6309320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580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627784" y="6331386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1430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860032" y="6309320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3390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020272" y="6309320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4880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691680" y="260648"/>
            <a:ext cx="5580112" cy="861774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sz="5000" b="1" dirty="0" smtClean="0">
                <a:latin typeface="Century Gothic" pitchFamily="34" charset="0"/>
              </a:rPr>
              <a:t>Tempo (s)</a:t>
            </a:r>
            <a:endParaRPr lang="pt-PT" sz="5000" b="1" dirty="0">
              <a:solidFill>
                <a:srgbClr val="C00000"/>
              </a:solidFill>
              <a:latin typeface="Century Gothic" pitchFamily="34" charset="0"/>
            </a:endParaRPr>
          </a:p>
        </p:txBody>
      </p:sp>
      <p:graphicFrame>
        <p:nvGraphicFramePr>
          <p:cNvPr id="12" name="Gráfico 11"/>
          <p:cNvGraphicFramePr/>
          <p:nvPr/>
        </p:nvGraphicFramePr>
        <p:xfrm>
          <a:off x="0" y="-315416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1772816"/>
            <a:ext cx="9144000" cy="3170099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sz="20000" b="1" dirty="0" smtClean="0">
                <a:solidFill>
                  <a:srgbClr val="C00000"/>
                </a:solidFill>
                <a:latin typeface="Century Gothic" pitchFamily="34" charset="0"/>
              </a:rPr>
              <a:t>1%</a:t>
            </a:r>
            <a:endParaRPr lang="pt-PT" sz="20000" b="1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467544" y="6309320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580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627784" y="6331386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1430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860032" y="6309320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3390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020272" y="6309320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4880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691680" y="260648"/>
            <a:ext cx="5580112" cy="861774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sz="5000" b="1" dirty="0" smtClean="0">
                <a:latin typeface="Century Gothic" pitchFamily="34" charset="0"/>
              </a:rPr>
              <a:t>Tempo (s)</a:t>
            </a:r>
            <a:endParaRPr lang="pt-PT" sz="5000" b="1" dirty="0">
              <a:solidFill>
                <a:srgbClr val="C00000"/>
              </a:solidFill>
              <a:latin typeface="Century Gothic" pitchFamily="34" charset="0"/>
            </a:endParaRPr>
          </a:p>
        </p:txBody>
      </p:sp>
      <p:graphicFrame>
        <p:nvGraphicFramePr>
          <p:cNvPr id="12" name="Gráfico 11"/>
          <p:cNvGraphicFramePr/>
          <p:nvPr/>
        </p:nvGraphicFramePr>
        <p:xfrm>
          <a:off x="0" y="-315416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1772816"/>
            <a:ext cx="9144000" cy="3170099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sz="20000" b="1" dirty="0" smtClean="0">
                <a:solidFill>
                  <a:srgbClr val="C00000"/>
                </a:solidFill>
                <a:latin typeface="Century Gothic" pitchFamily="34" charset="0"/>
              </a:rPr>
              <a:t>90%</a:t>
            </a:r>
            <a:endParaRPr lang="pt-PT" sz="20000" b="1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129172" y="0"/>
            <a:ext cx="10309684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0" y="-3577"/>
            <a:ext cx="9144000" cy="1200329"/>
          </a:xfrm>
          <a:prstGeom prst="rect">
            <a:avLst/>
          </a:prstGeom>
          <a:solidFill>
            <a:schemeClr val="tx1">
              <a:lumMod val="75000"/>
              <a:lumOff val="25000"/>
              <a:alpha val="49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r"/>
            <a:r>
              <a:rPr lang="pt-PT" sz="7200" dirty="0" smtClean="0">
                <a:solidFill>
                  <a:srgbClr val="FECC50"/>
                </a:solidFill>
                <a:latin typeface="Century Gothic" pitchFamily="34" charset="0"/>
              </a:rPr>
              <a:t>Como encontrar?</a:t>
            </a:r>
            <a:endParaRPr lang="pt-PT" sz="7200" dirty="0">
              <a:solidFill>
                <a:srgbClr val="FECC5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323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467544" y="6309320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580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627784" y="6331386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1430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860032" y="6309320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3390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020272" y="6309320"/>
            <a:ext cx="1584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4880</a:t>
            </a:r>
            <a:endParaRPr lang="pt-PT" sz="30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691680" y="260648"/>
            <a:ext cx="5580112" cy="861774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sz="5000" b="1" dirty="0" smtClean="0">
                <a:latin typeface="Century Gothic" pitchFamily="34" charset="0"/>
              </a:rPr>
              <a:t>Tempo (s)</a:t>
            </a:r>
            <a:endParaRPr lang="pt-PT" sz="5000" b="1" dirty="0">
              <a:solidFill>
                <a:srgbClr val="C00000"/>
              </a:solidFill>
              <a:latin typeface="Century Gothic" pitchFamily="34" charset="0"/>
            </a:endParaRPr>
          </a:p>
        </p:txBody>
      </p:sp>
      <p:graphicFrame>
        <p:nvGraphicFramePr>
          <p:cNvPr id="12" name="Gráfico 11"/>
          <p:cNvGraphicFramePr/>
          <p:nvPr/>
        </p:nvGraphicFramePr>
        <p:xfrm>
          <a:off x="0" y="-315416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 descr="playbutton.png">
            <a:hlinkClick r:id="rId3" action="ppaction://program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7784" y="1484784"/>
            <a:ext cx="4088432" cy="4088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2708920"/>
            <a:ext cx="9144000" cy="1200329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sz="7200" b="1" dirty="0" smtClean="0">
                <a:solidFill>
                  <a:srgbClr val="C00000"/>
                </a:solidFill>
                <a:latin typeface="Century Gothic" pitchFamily="34" charset="0"/>
              </a:rPr>
              <a:t>Questões</a:t>
            </a:r>
            <a:endParaRPr lang="pt-PT" sz="7200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90958" y="1700809"/>
            <a:ext cx="6837426" cy="302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657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321860" y="0"/>
            <a:ext cx="10465860" cy="685800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0" y="5685055"/>
            <a:ext cx="9144000" cy="1200329"/>
          </a:xfrm>
          <a:prstGeom prst="rect">
            <a:avLst/>
          </a:prstGeom>
          <a:solidFill>
            <a:schemeClr val="bg1">
              <a:lumMod val="95000"/>
              <a:alpha val="58000"/>
            </a:schemeClr>
          </a:solidFill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sz="7200" dirty="0" smtClean="0">
                <a:solidFill>
                  <a:srgbClr val="C00000"/>
                </a:solidFill>
                <a:effectLst/>
                <a:latin typeface="Century Gothic" pitchFamily="34" charset="0"/>
              </a:rPr>
              <a:t>S</a:t>
            </a:r>
            <a:r>
              <a:rPr lang="pt-PT" sz="7200" dirty="0" smtClean="0">
                <a:solidFill>
                  <a:schemeClr val="accent1">
                    <a:lumMod val="75000"/>
                  </a:schemeClr>
                </a:solidFill>
                <a:effectLst/>
                <a:latin typeface="Century Gothic" pitchFamily="34" charset="0"/>
              </a:rPr>
              <a:t>o</a:t>
            </a:r>
            <a:r>
              <a:rPr lang="pt-PT" sz="7200" dirty="0" smtClean="0">
                <a:solidFill>
                  <a:srgbClr val="FFCC00"/>
                </a:solidFill>
                <a:effectLst/>
                <a:latin typeface="Century Gothic" pitchFamily="34" charset="0"/>
              </a:rPr>
              <a:t>l</a:t>
            </a:r>
            <a:r>
              <a:rPr lang="pt-PT" sz="7200" dirty="0" smtClean="0">
                <a:solidFill>
                  <a:sysClr val="windowText" lastClr="000000"/>
                </a:solidFill>
                <a:effectLst/>
                <a:latin typeface="Century Gothic" pitchFamily="34" charset="0"/>
              </a:rPr>
              <a:t>u</a:t>
            </a:r>
            <a:r>
              <a:rPr lang="pt-PT" sz="7200" dirty="0" smtClean="0">
                <a:solidFill>
                  <a:srgbClr val="01991E"/>
                </a:solidFill>
                <a:effectLst/>
                <a:latin typeface="Century Gothic" pitchFamily="34" charset="0"/>
              </a:rPr>
              <a:t>ç</a:t>
            </a:r>
            <a:r>
              <a:rPr lang="pt-PT" sz="7200" dirty="0" smtClean="0">
                <a:solidFill>
                  <a:schemeClr val="bg1"/>
                </a:solidFill>
                <a:effectLst/>
                <a:latin typeface="Century Gothic" pitchFamily="34" charset="0"/>
              </a:rPr>
              <a:t>ã</a:t>
            </a:r>
            <a:r>
              <a:rPr lang="pt-PT" sz="7200" dirty="0" smtClean="0">
                <a:solidFill>
                  <a:schemeClr val="accent6">
                    <a:lumMod val="75000"/>
                  </a:schemeClr>
                </a:solidFill>
                <a:effectLst/>
                <a:latin typeface="Century Gothic" pitchFamily="34" charset="0"/>
              </a:rPr>
              <a:t>o</a:t>
            </a:r>
            <a:endParaRPr lang="pt-PT" sz="7200" dirty="0">
              <a:solidFill>
                <a:schemeClr val="accent6">
                  <a:lumMod val="75000"/>
                </a:schemeClr>
              </a:solidFill>
              <a:effectLst/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023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ângulo arredondado 1"/>
          <p:cNvSpPr/>
          <p:nvPr/>
        </p:nvSpPr>
        <p:spPr>
          <a:xfrm>
            <a:off x="467544" y="2780928"/>
            <a:ext cx="135976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RGIServer</a:t>
            </a:r>
            <a:endParaRPr lang="pt-PT" sz="1400" dirty="0"/>
          </a:p>
        </p:txBody>
      </p:sp>
      <p:sp>
        <p:nvSpPr>
          <p:cNvPr id="3" name="Rectângulo arredondado 2"/>
          <p:cNvSpPr/>
          <p:nvPr/>
        </p:nvSpPr>
        <p:spPr>
          <a:xfrm>
            <a:off x="467544" y="4005064"/>
            <a:ext cx="135976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RetrievalServer</a:t>
            </a:r>
            <a:endParaRPr lang="pt-PT" sz="1400" dirty="0"/>
          </a:p>
        </p:txBody>
      </p:sp>
      <p:sp>
        <p:nvSpPr>
          <p:cNvPr id="4" name="Rectângulo arredondado 3"/>
          <p:cNvSpPr/>
          <p:nvPr/>
        </p:nvSpPr>
        <p:spPr>
          <a:xfrm>
            <a:off x="467544" y="1556792"/>
            <a:ext cx="1359768" cy="2880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Browser</a:t>
            </a:r>
            <a:endParaRPr lang="pt-PT" sz="1400" dirty="0"/>
          </a:p>
        </p:txBody>
      </p:sp>
      <p:sp>
        <p:nvSpPr>
          <p:cNvPr id="5" name="Rectângulo arredondado 4"/>
          <p:cNvSpPr/>
          <p:nvPr/>
        </p:nvSpPr>
        <p:spPr>
          <a:xfrm>
            <a:off x="2843808" y="404664"/>
            <a:ext cx="5184576" cy="4968552"/>
          </a:xfrm>
          <a:prstGeom prst="roundRect">
            <a:avLst>
              <a:gd name="adj" fmla="val 4426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25000">
                <a:schemeClr val="bg1">
                  <a:lumMod val="9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ângulo arredondado 5"/>
          <p:cNvSpPr/>
          <p:nvPr/>
        </p:nvSpPr>
        <p:spPr>
          <a:xfrm>
            <a:off x="3428256" y="2420888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Indexer</a:t>
            </a:r>
            <a:endParaRPr lang="pt-PT" sz="1400" dirty="0"/>
          </a:p>
        </p:txBody>
      </p:sp>
      <p:sp>
        <p:nvSpPr>
          <p:cNvPr id="7" name="Rectângulo arredondado 6"/>
          <p:cNvSpPr/>
          <p:nvPr/>
        </p:nvSpPr>
        <p:spPr>
          <a:xfrm>
            <a:off x="3428256" y="3861048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Tokenizer</a:t>
            </a:r>
            <a:endParaRPr lang="pt-PT" sz="1400" dirty="0"/>
          </a:p>
        </p:txBody>
      </p:sp>
      <p:sp>
        <p:nvSpPr>
          <p:cNvPr id="8" name="Rectângulo arredondado 7"/>
          <p:cNvSpPr/>
          <p:nvPr/>
        </p:nvSpPr>
        <p:spPr>
          <a:xfrm>
            <a:off x="3428256" y="1484784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Retriever</a:t>
            </a:r>
            <a:endParaRPr lang="pt-PT" sz="1400" dirty="0"/>
          </a:p>
        </p:txBody>
      </p:sp>
      <p:sp>
        <p:nvSpPr>
          <p:cNvPr id="9" name="Canto dobrado 8"/>
          <p:cNvSpPr/>
          <p:nvPr/>
        </p:nvSpPr>
        <p:spPr>
          <a:xfrm>
            <a:off x="6377797" y="3268299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err="1" smtClean="0"/>
              <a:t>Term</a:t>
            </a:r>
            <a:endParaRPr lang="pt-PT" sz="1200" dirty="0" smtClean="0"/>
          </a:p>
          <a:p>
            <a:pPr algn="ctr"/>
            <a:r>
              <a:rPr lang="pt-PT" sz="1200" dirty="0" smtClean="0"/>
              <a:t>Vector</a:t>
            </a:r>
          </a:p>
          <a:p>
            <a:pPr algn="ctr"/>
            <a:r>
              <a:rPr lang="pt-PT" sz="1200" dirty="0" err="1" smtClean="0"/>
              <a:t>Info</a:t>
            </a:r>
            <a:r>
              <a:rPr lang="pt-PT" sz="1200" dirty="0" smtClean="0"/>
              <a:t>.</a:t>
            </a:r>
            <a:endParaRPr lang="pt-PT" sz="1200" dirty="0"/>
          </a:p>
        </p:txBody>
      </p:sp>
      <p:sp>
        <p:nvSpPr>
          <p:cNvPr id="10" name="Canto dobrado 9"/>
          <p:cNvSpPr/>
          <p:nvPr/>
        </p:nvSpPr>
        <p:spPr>
          <a:xfrm>
            <a:off x="6372200" y="1268760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Cache</a:t>
            </a:r>
            <a:endParaRPr lang="pt-PT" sz="1200" dirty="0"/>
          </a:p>
        </p:txBody>
      </p:sp>
      <p:sp>
        <p:nvSpPr>
          <p:cNvPr id="11" name="Canto dobrado 10"/>
          <p:cNvSpPr/>
          <p:nvPr/>
        </p:nvSpPr>
        <p:spPr>
          <a:xfrm>
            <a:off x="6372200" y="2276872"/>
            <a:ext cx="720080" cy="8640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Indexes</a:t>
            </a:r>
          </a:p>
        </p:txBody>
      </p:sp>
      <p:cxnSp>
        <p:nvCxnSpPr>
          <p:cNvPr id="12" name="Conexão recta unidireccional 11"/>
          <p:cNvCxnSpPr/>
          <p:nvPr/>
        </p:nvCxnSpPr>
        <p:spPr>
          <a:xfrm>
            <a:off x="1827312" y="4221088"/>
            <a:ext cx="1600944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cta unidireccional 12"/>
          <p:cNvCxnSpPr>
            <a:stCxn id="6" idx="3"/>
            <a:endCxn id="11" idx="1"/>
          </p:cNvCxnSpPr>
          <p:nvPr/>
        </p:nvCxnSpPr>
        <p:spPr>
          <a:xfrm>
            <a:off x="4788024" y="2708920"/>
            <a:ext cx="158417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ângulo arredondado 13"/>
          <p:cNvSpPr/>
          <p:nvPr/>
        </p:nvSpPr>
        <p:spPr>
          <a:xfrm>
            <a:off x="5292080" y="4509120"/>
            <a:ext cx="135976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/>
              <a:t>EmailLib</a:t>
            </a:r>
            <a:endParaRPr lang="pt-PT" sz="1400" dirty="0"/>
          </a:p>
        </p:txBody>
      </p:sp>
      <p:sp>
        <p:nvSpPr>
          <p:cNvPr id="15" name="Rectângulo arredondado 14"/>
          <p:cNvSpPr/>
          <p:nvPr/>
        </p:nvSpPr>
        <p:spPr>
          <a:xfrm>
            <a:off x="5292080" y="6021288"/>
            <a:ext cx="135976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Gmail</a:t>
            </a:r>
            <a:endParaRPr lang="pt-PT" sz="1400" dirty="0"/>
          </a:p>
        </p:txBody>
      </p:sp>
      <p:cxnSp>
        <p:nvCxnSpPr>
          <p:cNvPr id="16" name="Conexão recta unidireccional 15"/>
          <p:cNvCxnSpPr/>
          <p:nvPr/>
        </p:nvCxnSpPr>
        <p:spPr>
          <a:xfrm>
            <a:off x="4788024" y="1556792"/>
            <a:ext cx="158417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cta unidireccional 16"/>
          <p:cNvCxnSpPr>
            <a:stCxn id="4" idx="2"/>
            <a:endCxn id="2" idx="0"/>
          </p:cNvCxnSpPr>
          <p:nvPr/>
        </p:nvCxnSpPr>
        <p:spPr>
          <a:xfrm>
            <a:off x="1147428" y="1844824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cta unidireccional 17"/>
          <p:cNvCxnSpPr>
            <a:stCxn id="2" idx="2"/>
            <a:endCxn id="3" idx="0"/>
          </p:cNvCxnSpPr>
          <p:nvPr/>
        </p:nvCxnSpPr>
        <p:spPr>
          <a:xfrm>
            <a:off x="1147428" y="3068960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cta unidireccional 18"/>
          <p:cNvCxnSpPr>
            <a:stCxn id="6" idx="2"/>
            <a:endCxn id="7" idx="0"/>
          </p:cNvCxnSpPr>
          <p:nvPr/>
        </p:nvCxnSpPr>
        <p:spPr>
          <a:xfrm>
            <a:off x="4108140" y="2996952"/>
            <a:ext cx="0" cy="8640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cta unidireccional 19"/>
          <p:cNvCxnSpPr>
            <a:stCxn id="14" idx="2"/>
            <a:endCxn id="15" idx="0"/>
          </p:cNvCxnSpPr>
          <p:nvPr/>
        </p:nvCxnSpPr>
        <p:spPr>
          <a:xfrm>
            <a:off x="5971964" y="5085184"/>
            <a:ext cx="0" cy="93610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curva 20"/>
          <p:cNvCxnSpPr/>
          <p:nvPr/>
        </p:nvCxnSpPr>
        <p:spPr>
          <a:xfrm flipV="1">
            <a:off x="1827312" y="1700808"/>
            <a:ext cx="1600944" cy="2376264"/>
          </a:xfrm>
          <a:prstGeom prst="curvedConnector3">
            <a:avLst>
              <a:gd name="adj1" fmla="val 43654"/>
            </a:avLst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curva 21"/>
          <p:cNvCxnSpPr>
            <a:stCxn id="3" idx="3"/>
            <a:endCxn id="6" idx="1"/>
          </p:cNvCxnSpPr>
          <p:nvPr/>
        </p:nvCxnSpPr>
        <p:spPr>
          <a:xfrm flipV="1">
            <a:off x="1827312" y="2708920"/>
            <a:ext cx="1600944" cy="1440160"/>
          </a:xfrm>
          <a:prstGeom prst="curvedConnector3">
            <a:avLst>
              <a:gd name="adj1" fmla="val 56875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curva 22"/>
          <p:cNvCxnSpPr>
            <a:endCxn id="14" idx="0"/>
          </p:cNvCxnSpPr>
          <p:nvPr/>
        </p:nvCxnSpPr>
        <p:spPr>
          <a:xfrm rot="16200000" flipH="1">
            <a:off x="4515898" y="3053054"/>
            <a:ext cx="1512168" cy="1399964"/>
          </a:xfrm>
          <a:prstGeom prst="curved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curva 23"/>
          <p:cNvCxnSpPr>
            <a:stCxn id="8" idx="0"/>
            <a:endCxn id="9" idx="3"/>
          </p:cNvCxnSpPr>
          <p:nvPr/>
        </p:nvCxnSpPr>
        <p:spPr>
          <a:xfrm rot="16200000" flipH="1">
            <a:off x="4495226" y="1097697"/>
            <a:ext cx="2215563" cy="2989737"/>
          </a:xfrm>
          <a:prstGeom prst="curvedConnector4">
            <a:avLst>
              <a:gd name="adj1" fmla="val -24839"/>
              <a:gd name="adj2" fmla="val 12718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curva 24"/>
          <p:cNvCxnSpPr>
            <a:stCxn id="8" idx="3"/>
          </p:cNvCxnSpPr>
          <p:nvPr/>
        </p:nvCxnSpPr>
        <p:spPr>
          <a:xfrm>
            <a:off x="4788024" y="1772816"/>
            <a:ext cx="1589773" cy="792088"/>
          </a:xfrm>
          <a:prstGeom prst="curvedConnector3">
            <a:avLst>
              <a:gd name="adj1" fmla="val 62782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curva 25"/>
          <p:cNvCxnSpPr/>
          <p:nvPr/>
        </p:nvCxnSpPr>
        <p:spPr>
          <a:xfrm flipV="1">
            <a:off x="4788024" y="1844824"/>
            <a:ext cx="1584176" cy="720080"/>
          </a:xfrm>
          <a:prstGeom prst="curvedConnector3">
            <a:avLst>
              <a:gd name="adj1" fmla="val 3877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curva 26"/>
          <p:cNvCxnSpPr/>
          <p:nvPr/>
        </p:nvCxnSpPr>
        <p:spPr>
          <a:xfrm>
            <a:off x="4788024" y="2888940"/>
            <a:ext cx="1589773" cy="1044116"/>
          </a:xfrm>
          <a:prstGeom prst="curved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1982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3210</Words>
  <Application>Microsoft Office PowerPoint</Application>
  <PresentationFormat>Apresentação no Ecrã (4:3)</PresentationFormat>
  <Paragraphs>461</Paragraphs>
  <Slides>62</Slides>
  <Notes>62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62</vt:i4>
      </vt:variant>
    </vt:vector>
  </HeadingPairs>
  <TitlesOfParts>
    <vt:vector size="63" baseType="lpstr">
      <vt:lpstr>Tema do Office</vt:lpstr>
      <vt:lpstr>Diapositivo 1</vt:lpstr>
      <vt:lpstr>Diapositivo 2</vt:lpstr>
      <vt:lpstr>Diapositivo 3</vt:lpstr>
      <vt:lpstr>Diapositivo 4</vt:lpstr>
      <vt:lpstr>Diapositivo 5</vt:lpstr>
      <vt:lpstr>Diapositivo 6</vt:lpstr>
      <vt:lpstr>Diapositivo 7</vt:lpstr>
      <vt:lpstr>Diapositivo 8</vt:lpstr>
      <vt:lpstr>Diapositivo 9</vt:lpstr>
      <vt:lpstr>Diapositivo 10</vt:lpstr>
      <vt:lpstr>Diapositivo 11</vt:lpstr>
      <vt:lpstr>Diapositivo 12</vt:lpstr>
      <vt:lpstr>Diapositivo 13</vt:lpstr>
      <vt:lpstr>Diapositivo 14</vt:lpstr>
      <vt:lpstr>Diapositivo 15</vt:lpstr>
      <vt:lpstr>Diapositivo 16</vt:lpstr>
      <vt:lpstr>Diapositivo 17</vt:lpstr>
      <vt:lpstr>Diapositivo 18</vt:lpstr>
      <vt:lpstr>Diapositivo 19</vt:lpstr>
      <vt:lpstr>Diapositivo 20</vt:lpstr>
      <vt:lpstr>Diapositivo 21</vt:lpstr>
      <vt:lpstr>Diapositivo 22</vt:lpstr>
      <vt:lpstr>Diapositivo 23</vt:lpstr>
      <vt:lpstr>Diapositivo 24</vt:lpstr>
      <vt:lpstr>Diapositivo 25</vt:lpstr>
      <vt:lpstr>Diapositivo 26</vt:lpstr>
      <vt:lpstr>Diapositivo 27</vt:lpstr>
      <vt:lpstr>Diapositivo 28</vt:lpstr>
      <vt:lpstr>Diapositivo 29</vt:lpstr>
      <vt:lpstr>Diapositivo 30</vt:lpstr>
      <vt:lpstr>Diapositivo 31</vt:lpstr>
      <vt:lpstr>Diapositivo 32</vt:lpstr>
      <vt:lpstr>Diapositivo 33</vt:lpstr>
      <vt:lpstr>Diapositivo 34</vt:lpstr>
      <vt:lpstr>Diapositivo 35</vt:lpstr>
      <vt:lpstr>Diapositivo 36</vt:lpstr>
      <vt:lpstr>Diapositivo 37</vt:lpstr>
      <vt:lpstr>Diapositivo 38</vt:lpstr>
      <vt:lpstr>Diapositivo 39</vt:lpstr>
      <vt:lpstr>Diapositivo 40</vt:lpstr>
      <vt:lpstr>Diapositivo 41</vt:lpstr>
      <vt:lpstr>Diapositivo 42</vt:lpstr>
      <vt:lpstr>Diapositivo 43</vt:lpstr>
      <vt:lpstr>Diapositivo 44</vt:lpstr>
      <vt:lpstr>Diapositivo 45</vt:lpstr>
      <vt:lpstr>Diapositivo 46</vt:lpstr>
      <vt:lpstr>Diapositivo 47</vt:lpstr>
      <vt:lpstr>Diapositivo 48</vt:lpstr>
      <vt:lpstr>Diapositivo 49</vt:lpstr>
      <vt:lpstr>Diapositivo 50</vt:lpstr>
      <vt:lpstr>Diapositivo 51</vt:lpstr>
      <vt:lpstr>Diapositivo 52</vt:lpstr>
      <vt:lpstr>Diapositivo 53</vt:lpstr>
      <vt:lpstr>Diapositivo 54</vt:lpstr>
      <vt:lpstr>Diapositivo 55</vt:lpstr>
      <vt:lpstr>Diapositivo 56</vt:lpstr>
      <vt:lpstr>Diapositivo 57</vt:lpstr>
      <vt:lpstr>Diapositivo 58</vt:lpstr>
      <vt:lpstr>Diapositivo 59</vt:lpstr>
      <vt:lpstr>Diapositivo 60</vt:lpstr>
      <vt:lpstr>Diapositivo 61</vt:lpstr>
      <vt:lpstr>Diapositivo 62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Shadez</dc:creator>
  <cp:lastModifiedBy>joao</cp:lastModifiedBy>
  <cp:revision>81</cp:revision>
  <dcterms:created xsi:type="dcterms:W3CDTF">2011-02-02T23:03:34Z</dcterms:created>
  <dcterms:modified xsi:type="dcterms:W3CDTF">2011-02-06T17:54:03Z</dcterms:modified>
</cp:coreProperties>
</file>